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5" r:id="rId3"/>
    <p:sldMasterId id="2147483667" r:id="rId4"/>
  </p:sldMasterIdLst>
  <p:notesMasterIdLst>
    <p:notesMasterId r:id="rId6"/>
  </p:notesMasterIdLst>
  <p:handoutMasterIdLst>
    <p:handoutMasterId r:id="rId30"/>
  </p:handoutMasterIdLst>
  <p:sldIdLst>
    <p:sldId id="445" r:id="rId5"/>
    <p:sldId id="743" r:id="rId7"/>
    <p:sldId id="744" r:id="rId8"/>
    <p:sldId id="747" r:id="rId9"/>
    <p:sldId id="752" r:id="rId10"/>
    <p:sldId id="748" r:id="rId11"/>
    <p:sldId id="749" r:id="rId12"/>
    <p:sldId id="722" r:id="rId13"/>
    <p:sldId id="750" r:id="rId14"/>
    <p:sldId id="751" r:id="rId15"/>
    <p:sldId id="753" r:id="rId16"/>
    <p:sldId id="754" r:id="rId17"/>
    <p:sldId id="755" r:id="rId18"/>
    <p:sldId id="740" r:id="rId19"/>
    <p:sldId id="757" r:id="rId20"/>
    <p:sldId id="760" r:id="rId21"/>
    <p:sldId id="761" r:id="rId22"/>
    <p:sldId id="762" r:id="rId23"/>
    <p:sldId id="763" r:id="rId24"/>
    <p:sldId id="764" r:id="rId25"/>
    <p:sldId id="765" r:id="rId26"/>
    <p:sldId id="766" r:id="rId27"/>
    <p:sldId id="768" r:id="rId28"/>
    <p:sldId id="769" r:id="rId29"/>
  </p:sldIdLst>
  <p:sldSz cx="12192000" cy="6858000"/>
  <p:notesSz cx="6858000" cy="9144000"/>
  <p:embeddedFontLst>
    <p:embeddedFont>
      <p:font typeface="微软雅黑" panose="020B0503020204020204" pitchFamily="34" charset="-122"/>
      <p:regular r:id="rId35"/>
    </p:embeddedFont>
    <p:embeddedFont>
      <p:font typeface="Calibri" panose="020F0502020204030204"/>
      <p:regular r:id="rId36"/>
      <p:bold r:id="rId37"/>
      <p:italic r:id="rId38"/>
      <p:boldItalic r:id="rId39"/>
    </p:embeddedFont>
    <p:embeddedFont>
      <p:font typeface="黑体" panose="02010609060101010101" charset="-122"/>
      <p:regular r:id="rId40"/>
    </p:embeddedFont>
    <p:embeddedFont>
      <p:font typeface="Noto Sans SC" panose="020B0200000000000000" charset="-122"/>
      <p:regular r:id="rId41"/>
    </p:embeddedFont>
    <p:embeddedFont>
      <p:font typeface="Calibri Light" panose="020F0302020204030204" charset="0"/>
      <p:regular r:id="rId42"/>
      <p: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175A079-F584-46DD-9D44-BA4C6BD06AA1}">
          <p14:sldIdLst>
            <p14:sldId id="445"/>
            <p14:sldId id="743"/>
            <p14:sldId id="744"/>
            <p14:sldId id="747"/>
            <p14:sldId id="752"/>
            <p14:sldId id="748"/>
            <p14:sldId id="749"/>
            <p14:sldId id="722"/>
            <p14:sldId id="750"/>
            <p14:sldId id="751"/>
            <p14:sldId id="753"/>
            <p14:sldId id="754"/>
            <p14:sldId id="755"/>
            <p14:sldId id="740"/>
            <p14:sldId id="757"/>
            <p14:sldId id="760"/>
            <p14:sldId id="761"/>
            <p14:sldId id="762"/>
            <p14:sldId id="763"/>
            <p14:sldId id="764"/>
            <p14:sldId id="765"/>
            <p14:sldId id="766"/>
            <p14:sldId id="768"/>
            <p14:sldId id="769"/>
          </p14:sldIdLst>
        </p14:section>
      </p14:sectionLst>
    </p:ext>
    <p:ext uri="{EFAFB233-063F-42B5-8137-9DF3F51BA10A}">
      <p15:sldGuideLst xmlns:p15="http://schemas.microsoft.com/office/powerpoint/2012/main">
        <p15:guide id="1" orient="horz" pos="2032" userDrawn="1">
          <p15:clr>
            <a:srgbClr val="A4A3A4"/>
          </p15:clr>
        </p15:guide>
        <p15:guide id="2" pos="37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bltl" initials="g" lastIdx="2" clrIdx="0"/>
  <p:cmAuthor id="2" name="white"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AFF"/>
    <a:srgbClr val="2E75B6"/>
    <a:srgbClr val="FFC000"/>
    <a:srgbClr val="A5A5A5"/>
    <a:srgbClr val="92D050"/>
    <a:srgbClr val="27649B"/>
    <a:srgbClr val="ED7D31"/>
    <a:srgbClr val="6EB32F"/>
    <a:srgbClr val="A6A6A6"/>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4" autoAdjust="0"/>
    <p:restoredTop sz="96274" autoAdjust="0"/>
  </p:normalViewPr>
  <p:slideViewPr>
    <p:cSldViewPr snapToGrid="0" showGuides="1">
      <p:cViewPr varScale="1">
        <p:scale>
          <a:sx n="64" d="100"/>
          <a:sy n="64" d="100"/>
        </p:scale>
        <p:origin x="792" y="48"/>
      </p:cViewPr>
      <p:guideLst>
        <p:guide orient="horz" pos="2032"/>
        <p:guide pos="374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4" Type="http://schemas.openxmlformats.org/officeDocument/2006/relationships/tags" Target="tags/tag109.xml"/><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Master" Target="slideMasters/slideMaster3.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DCCF9155-6E7B-4459-9A3D-B60496DBBCC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DCCF9155-6E7B-4459-9A3D-B60496DBBCC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DCCF9155-6E7B-4459-9A3D-B60496DBBCC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864497"/>
            <a:ext cx="12192000" cy="3993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1" Type="http://schemas.openxmlformats.org/officeDocument/2006/relationships/theme" Target="../theme/theme3.xml"/><Relationship Id="rId20" Type="http://schemas.openxmlformats.org/officeDocument/2006/relationships/slideLayout" Target="../slideLayouts/slideLayout37.xml"/><Relationship Id="rId2" Type="http://schemas.openxmlformats.org/officeDocument/2006/relationships/slideLayout" Target="../slideLayouts/slideLayout19.xml"/><Relationship Id="rId19" Type="http://schemas.openxmlformats.org/officeDocument/2006/relationships/slideLayout" Target="../slideLayouts/slideLayout36.xml"/><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2" Type="http://schemas.openxmlformats.org/officeDocument/2006/relationships/slideLayout" Target="../slideLayouts/slideLayout36.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2" Type="http://schemas.openxmlformats.org/officeDocument/2006/relationships/slideLayout" Target="../slideLayouts/slideLayout36.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36.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2" Type="http://schemas.openxmlformats.org/officeDocument/2006/relationships/slideLayout" Target="../slideLayouts/slideLayout36.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2" Type="http://schemas.openxmlformats.org/officeDocument/2006/relationships/slideLayout" Target="../slideLayouts/slideLayout36.xml"/><Relationship Id="rId21" Type="http://schemas.openxmlformats.org/officeDocument/2006/relationships/tags" Target="../tags/tag66.xml"/><Relationship Id="rId20" Type="http://schemas.openxmlformats.org/officeDocument/2006/relationships/tags" Target="../tags/tag65.xml"/><Relationship Id="rId2" Type="http://schemas.openxmlformats.org/officeDocument/2006/relationships/tags" Target="../tags/tag47.xml"/><Relationship Id="rId19" Type="http://schemas.openxmlformats.org/officeDocument/2006/relationships/tags" Target="../tags/tag64.xml"/><Relationship Id="rId18" Type="http://schemas.openxmlformats.org/officeDocument/2006/relationships/tags" Target="../tags/tag63.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tags" Target="../tags/tag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3123700" y="1454815"/>
            <a:ext cx="3030085" cy="808023"/>
          </a:xfrm>
          <a:prstGeom prst="rect">
            <a:avLst/>
          </a:prstGeom>
          <a:effectLst>
            <a:outerShdw blurRad="50800" dist="38100" dir="16200000" rotWithShape="0">
              <a:prstClr val="black">
                <a:alpha val="40000"/>
              </a:prstClr>
            </a:outerShdw>
          </a:effectLst>
        </p:spPr>
      </p:pic>
      <p:sp>
        <p:nvSpPr>
          <p:cNvPr id="2" name="矩形 1"/>
          <p:cNvSpPr/>
          <p:nvPr/>
        </p:nvSpPr>
        <p:spPr>
          <a:xfrm>
            <a:off x="8964199" y="3744115"/>
            <a:ext cx="2695575" cy="706755"/>
          </a:xfrm>
          <a:prstGeom prst="rect">
            <a:avLst/>
          </a:prstGeom>
        </p:spPr>
        <p:txBody>
          <a:bodyPr wrap="none">
            <a:spAutoFit/>
          </a:bodyPr>
          <a:lstStyle/>
          <a:p>
            <a:pPr algn="l"/>
            <a:r>
              <a:rPr lang="zh-CN" altLang="en-US" sz="2000" b="1" dirty="0">
                <a:solidFill>
                  <a:schemeClr val="tx1"/>
                </a:solidFill>
                <a:latin typeface="微软雅黑" panose="020B0503020204020204" pitchFamily="34" charset="-122"/>
                <a:ea typeface="微软雅黑" panose="020B0503020204020204" pitchFamily="34" charset="-122"/>
              </a:rPr>
              <a:t>汇报人：孙一鸣</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l"/>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汇报日期：</a:t>
            </a:r>
            <a:r>
              <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2025.5.21</a:t>
            </a:r>
            <a:endParaRPr lang="en-US" altLang="zh-CN"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64612" y="1070308"/>
            <a:ext cx="10321504" cy="768350"/>
          </a:xfrm>
          <a:prstGeom prst="rect">
            <a:avLst/>
          </a:prstGeom>
          <a:noFill/>
        </p:spPr>
        <p:txBody>
          <a:bodyPr wrap="square">
            <a:spAutoFit/>
          </a:bodyPr>
          <a:lstStyle/>
          <a:p>
            <a:pPr algn="ctr"/>
            <a:r>
              <a:rPr lang="zh-CN" altLang="en-US" sz="4400" dirty="0">
                <a:solidFill>
                  <a:schemeClr val="bg1"/>
                </a:solidFill>
              </a:rPr>
              <a:t>用户行为</a:t>
            </a:r>
            <a:r>
              <a:rPr lang="zh-CN" altLang="en-US" sz="4400" dirty="0">
                <a:solidFill>
                  <a:schemeClr val="bg1"/>
                </a:solidFill>
              </a:rPr>
              <a:t>取证分析</a:t>
            </a:r>
            <a:endParaRPr lang="zh-CN" altLang="en-US" sz="4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3.</a:t>
            </a:r>
            <a:r>
              <a:rPr lang="zh-CN" altLang="en-US" sz="3200" dirty="0">
                <a:solidFill>
                  <a:schemeClr val="hlink"/>
                </a:solidFill>
                <a:cs typeface="+mn-cs"/>
              </a:rPr>
              <a:t>存储机制</a:t>
            </a:r>
            <a:endParaRPr lang="zh-CN" altLang="en-US" sz="3200" dirty="0">
              <a:solidFill>
                <a:schemeClr val="hlink"/>
              </a:solidFill>
              <a:cs typeface="+mn-cs"/>
            </a:endParaRPr>
          </a:p>
        </p:txBody>
      </p:sp>
      <p:sp>
        <p:nvSpPr>
          <p:cNvPr id="24" name="矩形 23"/>
          <p:cNvSpPr/>
          <p:nvPr/>
        </p:nvSpPr>
        <p:spPr>
          <a:xfrm>
            <a:off x="3727319" y="491273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58739" y="167834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2" name="文本框 1"/>
          <p:cNvSpPr txBox="1"/>
          <p:nvPr/>
        </p:nvSpPr>
        <p:spPr>
          <a:xfrm>
            <a:off x="854075" y="5432425"/>
            <a:ext cx="2215515" cy="398780"/>
          </a:xfrm>
          <a:prstGeom prst="rect">
            <a:avLst/>
          </a:prstGeom>
          <a:noFill/>
        </p:spPr>
        <p:txBody>
          <a:bodyPr wrap="square" rtlCol="0">
            <a:spAutoFit/>
          </a:bodyPr>
          <a:p>
            <a:r>
              <a:rPr lang="zh-CN" altLang="en-US" sz="2000" b="1"/>
              <a:t>主机本地证据</a:t>
            </a:r>
            <a:endParaRPr lang="zh-CN" altLang="en-US" sz="2000" b="1"/>
          </a:p>
        </p:txBody>
      </p:sp>
      <p:pic>
        <p:nvPicPr>
          <p:cNvPr id="3" name="图片 2"/>
          <p:cNvPicPr>
            <a:picLocks noChangeAspect="1"/>
          </p:cNvPicPr>
          <p:nvPr/>
        </p:nvPicPr>
        <p:blipFill>
          <a:blip r:embed="rId1"/>
          <a:stretch>
            <a:fillRect/>
          </a:stretch>
        </p:blipFill>
        <p:spPr>
          <a:xfrm>
            <a:off x="2512060" y="993775"/>
            <a:ext cx="7168515" cy="4177030"/>
          </a:xfrm>
          <a:prstGeom prst="rect">
            <a:avLst/>
          </a:prstGeom>
        </p:spPr>
      </p:pic>
      <p:sp>
        <p:nvSpPr>
          <p:cNvPr id="5" name="文本框 4"/>
          <p:cNvSpPr txBox="1"/>
          <p:nvPr/>
        </p:nvSpPr>
        <p:spPr>
          <a:xfrm>
            <a:off x="2945765" y="5251450"/>
            <a:ext cx="8165465" cy="922020"/>
          </a:xfrm>
          <a:prstGeom prst="rect">
            <a:avLst/>
          </a:prstGeom>
          <a:noFill/>
          <a:ln>
            <a:solidFill>
              <a:srgbClr val="0070C0"/>
            </a:solidFill>
          </a:ln>
        </p:spPr>
        <p:txBody>
          <a:bodyPr wrap="square" rtlCol="0">
            <a:spAutoFit/>
          </a:bodyPr>
          <a:p>
            <a:r>
              <a:rPr lang="zh-CN" altLang="en-US"/>
              <a:t>在主机端，操作系统与应用产生的日志与元数据通常以文件形式存储于磁盘中。</a:t>
            </a:r>
            <a:r>
              <a:rPr lang="en-US" altLang="zh-CN"/>
              <a:t>Windows </a:t>
            </a:r>
            <a:r>
              <a:rPr lang="zh-CN" altLang="en-US"/>
              <a:t>事件日志以二进制</a:t>
            </a:r>
            <a:r>
              <a:rPr lang="en-US" altLang="zh-CN"/>
              <a:t> .evtx </a:t>
            </a:r>
            <a:r>
              <a:rPr lang="zh-CN" altLang="en-US"/>
              <a:t>文件存放于</a:t>
            </a:r>
            <a:r>
              <a:rPr lang="en-US" altLang="zh-CN"/>
              <a:t> C:\Windows\System32\winevt\Logs\ </a:t>
            </a:r>
            <a:r>
              <a:rPr lang="zh-CN" altLang="en-US"/>
              <a:t>目录下，内部以</a:t>
            </a:r>
            <a:r>
              <a:rPr lang="en-US" altLang="zh-CN"/>
              <a:t> XML </a:t>
            </a:r>
            <a:r>
              <a:rPr lang="zh-CN" altLang="en-US"/>
              <a:t>结构和</a:t>
            </a:r>
            <a:r>
              <a:rPr lang="en-US" altLang="zh-CN"/>
              <a:t> FILETIME </a:t>
            </a:r>
            <a:r>
              <a:rPr lang="zh-CN" altLang="en-US"/>
              <a:t>时间戳记录事件细节</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3.</a:t>
            </a:r>
            <a:r>
              <a:rPr lang="zh-CN" altLang="en-US" sz="3200" dirty="0">
                <a:solidFill>
                  <a:schemeClr val="hlink"/>
                </a:solidFill>
                <a:cs typeface="+mn-cs"/>
              </a:rPr>
              <a:t>存储机制</a:t>
            </a:r>
            <a:endParaRPr lang="zh-CN" altLang="en-US" sz="3200" dirty="0">
              <a:solidFill>
                <a:schemeClr val="hlink"/>
              </a:solidFill>
              <a:cs typeface="+mn-cs"/>
            </a:endParaRPr>
          </a:p>
        </p:txBody>
      </p:sp>
      <p:sp>
        <p:nvSpPr>
          <p:cNvPr id="26" name="矩形 25"/>
          <p:cNvSpPr/>
          <p:nvPr/>
        </p:nvSpPr>
        <p:spPr>
          <a:xfrm>
            <a:off x="6418224" y="211903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13" name="文本框 12"/>
          <p:cNvSpPr txBox="1"/>
          <p:nvPr/>
        </p:nvSpPr>
        <p:spPr>
          <a:xfrm>
            <a:off x="995045" y="1265555"/>
            <a:ext cx="6096000" cy="429895"/>
          </a:xfrm>
          <a:prstGeom prst="rect">
            <a:avLst/>
          </a:prstGeom>
          <a:noFill/>
        </p:spPr>
        <p:txBody>
          <a:bodyPr wrap="square" rtlCol="0" anchor="t">
            <a:spAutoFit/>
          </a:bodyPr>
          <a:p>
            <a:pPr indent="0">
              <a:buFont typeface="Wingdings" panose="05000000000000000000" pitchFamily="2" charset="2"/>
              <a:buNone/>
            </a:pPr>
            <a:r>
              <a:rPr lang="zh-CN" altLang="en-US" sz="2200" b="1" dirty="0">
                <a:latin typeface="宋体" panose="02010600030101010101" pitchFamily="2" charset="-122"/>
                <a:ea typeface="宋体" panose="02010600030101010101" pitchFamily="2" charset="-122"/>
                <a:sym typeface="+mn-ea"/>
              </a:rPr>
              <a:t>其他主机本地</a:t>
            </a:r>
            <a:r>
              <a:rPr lang="zh-CN" altLang="en-US" sz="2200" b="1" dirty="0">
                <a:latin typeface="宋体" panose="02010600030101010101" pitchFamily="2" charset="-122"/>
                <a:ea typeface="宋体" panose="02010600030101010101" pitchFamily="2" charset="-122"/>
                <a:sym typeface="+mn-ea"/>
              </a:rPr>
              <a:t>证据</a:t>
            </a:r>
            <a:endParaRPr lang="zh-CN" altLang="en-US" sz="2200" b="1" dirty="0">
              <a:latin typeface="宋体" panose="02010600030101010101" pitchFamily="2" charset="-122"/>
              <a:ea typeface="宋体" panose="02010600030101010101" pitchFamily="2" charset="-122"/>
              <a:sym typeface="+mn-ea"/>
            </a:endParaRPr>
          </a:p>
        </p:txBody>
      </p:sp>
      <p:sp>
        <p:nvSpPr>
          <p:cNvPr id="6" name="文本框 5"/>
          <p:cNvSpPr txBox="1"/>
          <p:nvPr/>
        </p:nvSpPr>
        <p:spPr>
          <a:xfrm>
            <a:off x="1680210" y="1957070"/>
            <a:ext cx="8823325" cy="732155"/>
          </a:xfrm>
          <a:prstGeom prst="rect">
            <a:avLst/>
          </a:prstGeom>
          <a:noFill/>
        </p:spPr>
        <p:txBody>
          <a:bodyPr wrap="square" rtlCol="0">
            <a:noAutofit/>
          </a:bodyPr>
          <a:p>
            <a:r>
              <a:rPr lang="en-US" altLang="zh-CN" sz="2000"/>
              <a:t>1.Linux </a:t>
            </a:r>
            <a:r>
              <a:rPr lang="zh-CN" altLang="en-US" sz="2000"/>
              <a:t>系统则在</a:t>
            </a:r>
            <a:r>
              <a:rPr lang="en-US" altLang="zh-CN" sz="2000"/>
              <a:t> /var/log/ </a:t>
            </a:r>
            <a:r>
              <a:rPr lang="zh-CN" altLang="en-US" sz="2000"/>
              <a:t>目录中以纯文本（如</a:t>
            </a:r>
            <a:r>
              <a:rPr lang="en-US" altLang="zh-CN" sz="2000"/>
              <a:t> syslog</a:t>
            </a:r>
            <a:r>
              <a:rPr lang="zh-CN" altLang="en-US" sz="2000"/>
              <a:t>、</a:t>
            </a:r>
            <a:r>
              <a:rPr lang="en-US" altLang="zh-CN" sz="2000"/>
              <a:t>audit.log</a:t>
            </a:r>
            <a:r>
              <a:rPr lang="zh-CN" altLang="en-US" sz="2000"/>
              <a:t>）形式保存审计与系统日志，条目采用空格分隔的</a:t>
            </a:r>
            <a:r>
              <a:rPr lang="en-US" altLang="zh-CN" sz="2000"/>
              <a:t> key=value </a:t>
            </a:r>
            <a:r>
              <a:rPr lang="zh-CN" altLang="en-US" sz="2000"/>
              <a:t>格式，便于工具自动解析</a:t>
            </a:r>
            <a:endParaRPr lang="zh-CN" altLang="en-US" sz="2000"/>
          </a:p>
        </p:txBody>
      </p:sp>
      <p:sp>
        <p:nvSpPr>
          <p:cNvPr id="7" name="文本框 6"/>
          <p:cNvSpPr txBox="1"/>
          <p:nvPr/>
        </p:nvSpPr>
        <p:spPr>
          <a:xfrm>
            <a:off x="1679575" y="3011805"/>
            <a:ext cx="8736965" cy="706755"/>
          </a:xfrm>
          <a:prstGeom prst="rect">
            <a:avLst/>
          </a:prstGeom>
          <a:noFill/>
        </p:spPr>
        <p:txBody>
          <a:bodyPr wrap="square" rtlCol="0">
            <a:spAutoFit/>
          </a:bodyPr>
          <a:p>
            <a:r>
              <a:rPr lang="en-US" altLang="zh-CN" sz="2000"/>
              <a:t>2.</a:t>
            </a:r>
            <a:r>
              <a:rPr lang="zh-CN" altLang="en-US" sz="2000"/>
              <a:t>浏览器历史通常存于</a:t>
            </a:r>
            <a:r>
              <a:rPr lang="en-US" altLang="zh-CN" sz="2000"/>
              <a:t> SQLite </a:t>
            </a:r>
            <a:r>
              <a:rPr lang="zh-CN" altLang="en-US" sz="2000"/>
              <a:t>数据库（如</a:t>
            </a:r>
            <a:r>
              <a:rPr lang="en-US" altLang="zh-CN" sz="2000"/>
              <a:t> Chrome </a:t>
            </a:r>
            <a:r>
              <a:rPr lang="zh-CN" altLang="en-US" sz="2000"/>
              <a:t>的</a:t>
            </a:r>
            <a:r>
              <a:rPr lang="en-US" altLang="zh-CN" sz="2000"/>
              <a:t> History </a:t>
            </a:r>
            <a:r>
              <a:rPr lang="zh-CN" altLang="en-US" sz="2000"/>
              <a:t>文件），</a:t>
            </a:r>
            <a:r>
              <a:rPr lang="en-US" altLang="zh-CN" sz="2000"/>
              <a:t>Office </a:t>
            </a:r>
            <a:r>
              <a:rPr lang="zh-CN" altLang="en-US" sz="2000"/>
              <a:t>文档元数据则嵌入在</a:t>
            </a:r>
            <a:r>
              <a:rPr lang="en-US" altLang="zh-CN" sz="2000"/>
              <a:t> .docx </a:t>
            </a:r>
            <a:r>
              <a:rPr lang="zh-CN" altLang="en-US" sz="2000"/>
              <a:t>的</a:t>
            </a:r>
            <a:r>
              <a:rPr lang="en-US" altLang="zh-CN" sz="2000"/>
              <a:t> ZIP </a:t>
            </a:r>
            <a:r>
              <a:rPr lang="zh-CN" altLang="en-US" sz="2000"/>
              <a:t>容器内的</a:t>
            </a:r>
            <a:r>
              <a:rPr lang="en-US" altLang="zh-CN" sz="2000"/>
              <a:t> core.xml </a:t>
            </a:r>
            <a:r>
              <a:rPr lang="zh-CN" altLang="en-US" sz="2000"/>
              <a:t>文件中；</a:t>
            </a:r>
            <a:endParaRPr lang="zh-CN" altLang="en-US" sz="2000"/>
          </a:p>
        </p:txBody>
      </p:sp>
      <p:sp>
        <p:nvSpPr>
          <p:cNvPr id="8" name="文本框 7"/>
          <p:cNvSpPr txBox="1"/>
          <p:nvPr/>
        </p:nvSpPr>
        <p:spPr>
          <a:xfrm>
            <a:off x="1680210" y="3992245"/>
            <a:ext cx="8823325" cy="706755"/>
          </a:xfrm>
          <a:prstGeom prst="rect">
            <a:avLst/>
          </a:prstGeom>
          <a:noFill/>
        </p:spPr>
        <p:txBody>
          <a:bodyPr wrap="square" rtlCol="0">
            <a:spAutoFit/>
          </a:bodyPr>
          <a:p>
            <a:r>
              <a:rPr lang="en-US" altLang="zh-CN" sz="2000"/>
              <a:t>3.Windows </a:t>
            </a:r>
            <a:r>
              <a:rPr lang="zh-CN" altLang="en-US" sz="2000"/>
              <a:t>注册表以</a:t>
            </a:r>
            <a:r>
              <a:rPr lang="en-US" altLang="zh-CN" sz="2000"/>
              <a:t> HIVE </a:t>
            </a:r>
            <a:r>
              <a:rPr lang="zh-CN" altLang="en-US" sz="2000"/>
              <a:t>文件（如</a:t>
            </a:r>
            <a:r>
              <a:rPr lang="zh-CN" altLang="en-US" sz="2000">
                <a:sym typeface="+mn-ea"/>
              </a:rPr>
              <a:t>存储</a:t>
            </a:r>
            <a:r>
              <a:rPr lang="en-US" altLang="zh-CN" sz="2000">
                <a:sym typeface="+mn-ea"/>
              </a:rPr>
              <a:t>U</a:t>
            </a:r>
            <a:r>
              <a:rPr lang="zh-CN" altLang="en-US" sz="2000">
                <a:sym typeface="+mn-ea"/>
              </a:rPr>
              <a:t>盘信息的</a:t>
            </a:r>
            <a:r>
              <a:rPr lang="en-US" altLang="zh-CN" sz="2000"/>
              <a:t> USBSTOR</a:t>
            </a:r>
            <a:r>
              <a:rPr lang="zh-CN" altLang="en-US" sz="2000"/>
              <a:t>键存在于</a:t>
            </a:r>
            <a:r>
              <a:rPr lang="en-US" altLang="zh-CN" sz="2000"/>
              <a:t> C:\Windows\System32\config\SYSTEM</a:t>
            </a:r>
            <a:r>
              <a:rPr lang="zh-CN" altLang="en-US" sz="2000"/>
              <a:t>）保存</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3.</a:t>
            </a:r>
            <a:r>
              <a:rPr lang="zh-CN" altLang="en-US" sz="3200" dirty="0">
                <a:solidFill>
                  <a:schemeClr val="hlink"/>
                </a:solidFill>
                <a:cs typeface="+mn-cs"/>
              </a:rPr>
              <a:t>存储机制</a:t>
            </a:r>
            <a:endParaRPr lang="zh-CN" altLang="en-US" sz="3200" dirty="0">
              <a:solidFill>
                <a:schemeClr val="hlink"/>
              </a:solidFill>
              <a:cs typeface="+mn-cs"/>
            </a:endParaRPr>
          </a:p>
        </p:txBody>
      </p:sp>
      <p:sp>
        <p:nvSpPr>
          <p:cNvPr id="26" name="矩形 25"/>
          <p:cNvSpPr/>
          <p:nvPr/>
        </p:nvSpPr>
        <p:spPr>
          <a:xfrm>
            <a:off x="6418224" y="211903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13" name="文本框 12"/>
          <p:cNvSpPr txBox="1"/>
          <p:nvPr/>
        </p:nvSpPr>
        <p:spPr>
          <a:xfrm>
            <a:off x="995045" y="1265555"/>
            <a:ext cx="6096000" cy="429895"/>
          </a:xfrm>
          <a:prstGeom prst="rect">
            <a:avLst/>
          </a:prstGeom>
          <a:noFill/>
        </p:spPr>
        <p:txBody>
          <a:bodyPr wrap="square" rtlCol="0" anchor="t">
            <a:spAutoFit/>
          </a:bodyPr>
          <a:p>
            <a:pPr indent="0">
              <a:buFont typeface="Wingdings" panose="05000000000000000000" pitchFamily="2" charset="2"/>
              <a:buNone/>
            </a:pPr>
            <a:r>
              <a:rPr lang="zh-CN" altLang="en-US" sz="2200" b="1" dirty="0">
                <a:latin typeface="宋体" panose="02010600030101010101" pitchFamily="2" charset="-122"/>
                <a:ea typeface="宋体" panose="02010600030101010101" pitchFamily="2" charset="-122"/>
                <a:sym typeface="+mn-ea"/>
              </a:rPr>
              <a:t>内存（</a:t>
            </a:r>
            <a:r>
              <a:rPr lang="en-US" altLang="zh-CN" sz="2200" b="1" dirty="0">
                <a:latin typeface="宋体" panose="02010600030101010101" pitchFamily="2" charset="-122"/>
                <a:ea typeface="宋体" panose="02010600030101010101" pitchFamily="2" charset="-122"/>
                <a:sym typeface="+mn-ea"/>
              </a:rPr>
              <a:t>RAM</a:t>
            </a:r>
            <a:r>
              <a:rPr lang="zh-CN" altLang="en-US" sz="2200" b="1" dirty="0">
                <a:latin typeface="宋体" panose="02010600030101010101" pitchFamily="2" charset="-122"/>
                <a:ea typeface="宋体" panose="02010600030101010101" pitchFamily="2" charset="-122"/>
                <a:sym typeface="+mn-ea"/>
              </a:rPr>
              <a:t>）</a:t>
            </a:r>
            <a:endParaRPr lang="zh-CN" altLang="en-US" sz="2200" b="1" dirty="0">
              <a:latin typeface="宋体" panose="02010600030101010101" pitchFamily="2" charset="-122"/>
              <a:ea typeface="宋体" panose="02010600030101010101" pitchFamily="2" charset="-122"/>
              <a:sym typeface="+mn-ea"/>
            </a:endParaRPr>
          </a:p>
        </p:txBody>
      </p:sp>
      <p:sp>
        <p:nvSpPr>
          <p:cNvPr id="3" name="文本框 2"/>
          <p:cNvSpPr txBox="1"/>
          <p:nvPr/>
        </p:nvSpPr>
        <p:spPr>
          <a:xfrm>
            <a:off x="1679575" y="1953895"/>
            <a:ext cx="8736965" cy="1328420"/>
          </a:xfrm>
          <a:prstGeom prst="rect">
            <a:avLst/>
          </a:prstGeom>
          <a:noFill/>
        </p:spPr>
        <p:txBody>
          <a:bodyPr wrap="square" rtlCol="0">
            <a:noAutofit/>
          </a:bodyPr>
          <a:p>
            <a:r>
              <a:rPr lang="zh-CN" altLang="en-US"/>
              <a:t>内存（</a:t>
            </a:r>
            <a:r>
              <a:rPr lang="en-US" altLang="zh-CN"/>
              <a:t>RAM</a:t>
            </a:r>
            <a:r>
              <a:rPr lang="zh-CN" altLang="en-US"/>
              <a:t>）中的取证数据通过工具导出为原始二进制镜像（如</a:t>
            </a:r>
            <a:r>
              <a:rPr lang="en-US" altLang="zh-CN"/>
              <a:t> .raw</a:t>
            </a:r>
            <a:r>
              <a:rPr lang="zh-CN" altLang="en-US"/>
              <a:t>、</a:t>
            </a:r>
            <a:r>
              <a:rPr lang="en-US" altLang="zh-CN"/>
              <a:t>.mem</a:t>
            </a:r>
            <a:r>
              <a:rPr lang="zh-CN" altLang="en-US"/>
              <a:t>）保存，其中包含进程列表、网络会话缓冲和剪贴板内容，可在离线环境中使用</a:t>
            </a:r>
            <a:r>
              <a:rPr lang="en-US" altLang="zh-CN"/>
              <a:t> Volatility</a:t>
            </a:r>
            <a:r>
              <a:rPr lang="zh-CN" altLang="en-US"/>
              <a:t>、</a:t>
            </a:r>
            <a:r>
              <a:rPr lang="en-US" altLang="zh-CN"/>
              <a:t>Rekall </a:t>
            </a:r>
            <a:r>
              <a:rPr lang="zh-CN" altLang="en-US"/>
              <a:t>等框架分析。</a:t>
            </a:r>
            <a:endParaRPr lang="zh-CN" altLang="en-US"/>
          </a:p>
        </p:txBody>
      </p:sp>
      <p:sp>
        <p:nvSpPr>
          <p:cNvPr id="5" name="文本框 4"/>
          <p:cNvSpPr txBox="1"/>
          <p:nvPr/>
        </p:nvSpPr>
        <p:spPr>
          <a:xfrm>
            <a:off x="995045" y="3162300"/>
            <a:ext cx="6096000" cy="429895"/>
          </a:xfrm>
          <a:prstGeom prst="rect">
            <a:avLst/>
          </a:prstGeom>
          <a:noFill/>
        </p:spPr>
        <p:txBody>
          <a:bodyPr wrap="square" rtlCol="0" anchor="t">
            <a:spAutoFit/>
          </a:bodyPr>
          <a:p>
            <a:pPr indent="0">
              <a:buFont typeface="Wingdings" panose="05000000000000000000" pitchFamily="2" charset="2"/>
              <a:buNone/>
            </a:pPr>
            <a:r>
              <a:rPr lang="zh-CN" altLang="en-US" sz="2200" b="1" dirty="0">
                <a:latin typeface="宋体" panose="02010600030101010101" pitchFamily="2" charset="-122"/>
                <a:ea typeface="宋体" panose="02010600030101010101" pitchFamily="2" charset="-122"/>
                <a:sym typeface="+mn-ea"/>
              </a:rPr>
              <a:t>移动设备</a:t>
            </a:r>
            <a:endParaRPr lang="zh-CN" altLang="en-US" sz="2200" b="1" dirty="0">
              <a:latin typeface="宋体" panose="02010600030101010101" pitchFamily="2" charset="-122"/>
              <a:ea typeface="宋体" panose="02010600030101010101" pitchFamily="2" charset="-122"/>
              <a:sym typeface="+mn-ea"/>
            </a:endParaRPr>
          </a:p>
        </p:txBody>
      </p:sp>
      <p:sp>
        <p:nvSpPr>
          <p:cNvPr id="9" name="文本框 8"/>
          <p:cNvSpPr txBox="1"/>
          <p:nvPr/>
        </p:nvSpPr>
        <p:spPr>
          <a:xfrm>
            <a:off x="1679575" y="3909695"/>
            <a:ext cx="8736330" cy="922020"/>
          </a:xfrm>
          <a:prstGeom prst="rect">
            <a:avLst/>
          </a:prstGeom>
          <a:noFill/>
        </p:spPr>
        <p:txBody>
          <a:bodyPr wrap="square" rtlCol="0">
            <a:spAutoFit/>
          </a:bodyPr>
          <a:p>
            <a:r>
              <a:rPr lang="zh-CN" altLang="en-US"/>
              <a:t>移动设备将短信、聊天记录和应用缓存保存在</a:t>
            </a:r>
            <a:r>
              <a:rPr lang="en-US" altLang="zh-CN"/>
              <a:t> SQLite </a:t>
            </a:r>
            <a:r>
              <a:rPr lang="zh-CN" altLang="en-US"/>
              <a:t>数据库（如</a:t>
            </a:r>
            <a:r>
              <a:rPr lang="en-US" altLang="zh-CN"/>
              <a:t> mmssms.db</a:t>
            </a:r>
            <a:r>
              <a:rPr lang="zh-CN" altLang="en-US"/>
              <a:t>、</a:t>
            </a:r>
            <a:r>
              <a:rPr lang="en-US" altLang="zh-CN"/>
              <a:t>EnMicroMsg.db</a:t>
            </a:r>
            <a:r>
              <a:rPr lang="zh-CN" altLang="en-US"/>
              <a:t>），</a:t>
            </a:r>
            <a:r>
              <a:rPr lang="en-US" altLang="zh-CN"/>
              <a:t>GPS </a:t>
            </a:r>
            <a:r>
              <a:rPr lang="zh-CN" altLang="en-US"/>
              <a:t>轨迹可能以</a:t>
            </a:r>
            <a:r>
              <a:rPr lang="en-US" altLang="zh-CN"/>
              <a:t> .gpx </a:t>
            </a:r>
            <a:r>
              <a:rPr lang="zh-CN" altLang="en-US"/>
              <a:t>文本文件存在，并可通过设备镜像（</a:t>
            </a:r>
            <a:r>
              <a:rPr lang="en-US" altLang="zh-CN"/>
              <a:t>.img</a:t>
            </a:r>
            <a:r>
              <a:rPr lang="zh-CN" altLang="en-US"/>
              <a:t>、</a:t>
            </a:r>
            <a:r>
              <a:rPr lang="en-US" altLang="zh-CN"/>
              <a:t>.ab</a:t>
            </a:r>
            <a:r>
              <a:rPr lang="zh-CN" altLang="en-US"/>
              <a:t>）完整导出以便离线取证。</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7994" y="448347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89219" y="1467522"/>
            <a:ext cx="3140453" cy="583565"/>
          </a:xfrm>
          <a:prstGeom prst="rect">
            <a:avLst/>
          </a:prstGeom>
          <a:noFill/>
        </p:spPr>
        <p:txBody>
          <a:bodyPr wrap="square" rtlCol="0">
            <a:spAutoFit/>
          </a:bodyPr>
          <a:lstStyle/>
          <a:p>
            <a:endParaRPr lang="zh-CN" altLang="en-US" sz="3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10416208" y="6175829"/>
            <a:ext cx="431733" cy="365125"/>
          </a:xfrm>
        </p:spPr>
        <p:txBody>
          <a:bodyPr/>
          <a:lstStyle/>
          <a:p>
            <a:fld id="{44FE8081-9BD5-4D7C-946C-6E41C6C19654}" type="slidenum">
              <a:rPr lang="zh-CN" altLang="en-US" smtClean="0"/>
            </a:fld>
            <a:endParaRPr lang="zh-CN" altLang="en-US"/>
          </a:p>
        </p:txBody>
      </p:sp>
      <p:sp>
        <p:nvSpPr>
          <p:cNvPr id="15" name="圆角矩形 2"/>
          <p:cNvSpPr/>
          <p:nvPr>
            <p:custDataLst>
              <p:tags r:id="rId1"/>
            </p:custDataLst>
          </p:nvPr>
        </p:nvSpPr>
        <p:spPr>
          <a:xfrm>
            <a:off x="648876" y="204262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6" name="文本框 15"/>
          <p:cNvSpPr txBox="1"/>
          <p:nvPr>
            <p:custDataLst>
              <p:tags r:id="rId2"/>
            </p:custDataLst>
          </p:nvPr>
        </p:nvSpPr>
        <p:spPr>
          <a:xfrm>
            <a:off x="997595" y="2194644"/>
            <a:ext cx="396713" cy="561244"/>
          </a:xfrm>
          <a:prstGeom prst="rect">
            <a:avLst/>
          </a:prstGeom>
          <a:noFill/>
        </p:spPr>
        <p:txBody>
          <a:bodyPr wrap="none" rtlCol="0" anchor="ctr" anchorCtr="0">
            <a:noAutofit/>
          </a:bodyPr>
          <a:p>
            <a:pPr algn="ctr"/>
            <a:r>
              <a:rPr lang="en-US" altLang="zh-CN" sz="4000" b="1" dirty="0">
                <a:solidFill>
                  <a:schemeClr val="accent1"/>
                </a:solidFill>
              </a:rPr>
              <a:t>01</a:t>
            </a:r>
            <a:endParaRPr lang="en-US" altLang="zh-CN" sz="4000" b="1" dirty="0">
              <a:solidFill>
                <a:schemeClr val="accent1"/>
              </a:solidFill>
            </a:endParaRPr>
          </a:p>
        </p:txBody>
      </p:sp>
      <p:cxnSp>
        <p:nvCxnSpPr>
          <p:cNvPr id="18" name="直接连接符 17"/>
          <p:cNvCxnSpPr/>
          <p:nvPr>
            <p:custDataLst>
              <p:tags r:id="rId3"/>
            </p:custDataLst>
          </p:nvPr>
        </p:nvCxnSpPr>
        <p:spPr>
          <a:xfrm>
            <a:off x="1802928" y="219680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9" name="圆角矩形 2"/>
          <p:cNvSpPr/>
          <p:nvPr>
            <p:custDataLst>
              <p:tags r:id="rId4"/>
            </p:custDataLst>
          </p:nvPr>
        </p:nvSpPr>
        <p:spPr>
          <a:xfrm>
            <a:off x="648876" y="309495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0" name="文本框 19"/>
          <p:cNvSpPr txBox="1"/>
          <p:nvPr>
            <p:custDataLst>
              <p:tags r:id="rId5"/>
            </p:custDataLst>
          </p:nvPr>
        </p:nvSpPr>
        <p:spPr>
          <a:xfrm>
            <a:off x="909376" y="3281952"/>
            <a:ext cx="573150" cy="561244"/>
          </a:xfrm>
          <a:prstGeom prst="rect">
            <a:avLst/>
          </a:prstGeom>
          <a:noFill/>
        </p:spPr>
        <p:txBody>
          <a:bodyPr wrap="none" rtlCol="0" anchor="ctr" anchorCtr="0">
            <a:noAutofit/>
          </a:bodyPr>
          <a:p>
            <a:pPr algn="ctr"/>
            <a:r>
              <a:rPr lang="en-US" altLang="zh-CN" sz="4000" b="1" dirty="0">
                <a:solidFill>
                  <a:schemeClr val="accent1"/>
                </a:solidFill>
              </a:rPr>
              <a:t>02</a:t>
            </a:r>
            <a:endParaRPr lang="en-US" altLang="zh-CN" sz="4000" b="1" dirty="0">
              <a:solidFill>
                <a:schemeClr val="accent1"/>
              </a:solidFill>
            </a:endParaRPr>
          </a:p>
        </p:txBody>
      </p:sp>
      <p:sp>
        <p:nvSpPr>
          <p:cNvPr id="21" name="文本框 20"/>
          <p:cNvSpPr txBox="1"/>
          <p:nvPr>
            <p:custDataLst>
              <p:tags r:id="rId6"/>
            </p:custDataLst>
          </p:nvPr>
        </p:nvSpPr>
        <p:spPr>
          <a:xfrm>
            <a:off x="1872257" y="317290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取证需求</a:t>
            </a:r>
            <a:endPar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2" name="直接连接符 21"/>
          <p:cNvCxnSpPr/>
          <p:nvPr>
            <p:custDataLst>
              <p:tags r:id="rId7"/>
            </p:custDataLst>
          </p:nvPr>
        </p:nvCxnSpPr>
        <p:spPr>
          <a:xfrm>
            <a:off x="1802928" y="324893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23" name="圆角矩形 2"/>
          <p:cNvSpPr/>
          <p:nvPr>
            <p:custDataLst>
              <p:tags r:id="rId8"/>
            </p:custDataLst>
          </p:nvPr>
        </p:nvSpPr>
        <p:spPr>
          <a:xfrm>
            <a:off x="648335" y="4146735"/>
            <a:ext cx="5227515"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 name="文本框 1"/>
          <p:cNvSpPr txBox="1"/>
          <p:nvPr>
            <p:custDataLst>
              <p:tags r:id="rId9"/>
            </p:custDataLst>
          </p:nvPr>
        </p:nvSpPr>
        <p:spPr>
          <a:xfrm>
            <a:off x="909376" y="4299443"/>
            <a:ext cx="573150" cy="561244"/>
          </a:xfrm>
          <a:prstGeom prst="rect">
            <a:avLst/>
          </a:prstGeom>
          <a:noFill/>
        </p:spPr>
        <p:txBody>
          <a:bodyPr wrap="none" rtlCol="0" anchor="ctr" anchorCtr="0">
            <a:noAutofit/>
          </a:bodyPr>
          <a:p>
            <a:pPr algn="ctr"/>
            <a:r>
              <a:rPr lang="en-US" altLang="zh-CN" sz="4000" b="1" dirty="0">
                <a:solidFill>
                  <a:schemeClr val="accent1"/>
                </a:solidFill>
              </a:rPr>
              <a:t>03</a:t>
            </a:r>
            <a:endParaRPr lang="en-US" altLang="zh-CN" sz="4000" b="1" dirty="0">
              <a:solidFill>
                <a:schemeClr val="accent1"/>
              </a:solidFill>
            </a:endParaRPr>
          </a:p>
        </p:txBody>
      </p:sp>
      <p:sp>
        <p:nvSpPr>
          <p:cNvPr id="25" name="文本框 24"/>
          <p:cNvSpPr txBox="1"/>
          <p:nvPr>
            <p:custDataLst>
              <p:tags r:id="rId10"/>
            </p:custDataLst>
          </p:nvPr>
        </p:nvSpPr>
        <p:spPr>
          <a:xfrm>
            <a:off x="1872257" y="4146735"/>
            <a:ext cx="4188183" cy="866651"/>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存储机制</a:t>
            </a:r>
            <a:endPar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11"/>
            </p:custDataLst>
          </p:nvPr>
        </p:nvCxnSpPr>
        <p:spPr>
          <a:xfrm>
            <a:off x="1802928" y="4299443"/>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2"/>
            </p:custDataLst>
          </p:nvPr>
        </p:nvSpPr>
        <p:spPr>
          <a:xfrm>
            <a:off x="1872257" y="2163884"/>
            <a:ext cx="3429254" cy="658785"/>
          </a:xfrm>
          <a:prstGeom prst="rect">
            <a:avLst/>
          </a:prstGeom>
          <a:noFill/>
        </p:spPr>
        <p:txBody>
          <a:bodyPr wrap="square" rtlCol="0" anchor="ctr" anchorCtr="0">
            <a:noAutofit/>
          </a:bodyPr>
          <a:p>
            <a:pPr algn="l"/>
            <a:r>
              <a:rPr lang="zh-CN" altLang="en-US" sz="3200" b="1" dirty="0">
                <a:solidFill>
                  <a:schemeClr val="tx1"/>
                </a:solidFill>
                <a:latin typeface="微软雅黑" panose="020B0503020204020204" pitchFamily="34" charset="-122"/>
                <a:ea typeface="微软雅黑" panose="020B0503020204020204" pitchFamily="34" charset="-122"/>
              </a:rPr>
              <a:t>基本概念</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7" name="TextBox 42"/>
          <p:cNvSpPr txBox="1"/>
          <p:nvPr>
            <p:custDataLst>
              <p:tags r:id="rId13"/>
            </p:custDataLst>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chemeClr val="hlink"/>
                </a:solidFill>
                <a:cs typeface="+mn-cs"/>
              </a:rPr>
              <a:t>目录</a:t>
            </a:r>
            <a:endParaRPr lang="zh-CN" altLang="en-US" sz="3200" dirty="0">
              <a:solidFill>
                <a:schemeClr val="hlink"/>
              </a:solidFill>
              <a:cs typeface="+mn-cs"/>
            </a:endParaRPr>
          </a:p>
        </p:txBody>
      </p:sp>
      <p:sp>
        <p:nvSpPr>
          <p:cNvPr id="8" name="圆角矩形 2"/>
          <p:cNvSpPr/>
          <p:nvPr>
            <p:custDataLst>
              <p:tags r:id="rId14"/>
            </p:custDataLst>
          </p:nvPr>
        </p:nvSpPr>
        <p:spPr>
          <a:xfrm>
            <a:off x="6456586" y="204135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9" name="文本框 8"/>
          <p:cNvSpPr txBox="1"/>
          <p:nvPr>
            <p:custDataLst>
              <p:tags r:id="rId15"/>
            </p:custDataLst>
          </p:nvPr>
        </p:nvSpPr>
        <p:spPr>
          <a:xfrm>
            <a:off x="6805305" y="2193374"/>
            <a:ext cx="396713" cy="561244"/>
          </a:xfrm>
          <a:prstGeom prst="rect">
            <a:avLst/>
          </a:prstGeom>
          <a:noFill/>
        </p:spPr>
        <p:txBody>
          <a:bodyPr wrap="none" rtlCol="0" anchor="ctr" anchorCtr="0">
            <a:noAutofit/>
          </a:bodyPr>
          <a:p>
            <a:pPr algn="ctr"/>
            <a:r>
              <a:rPr lang="en-US" altLang="zh-CN" sz="4000" b="1" dirty="0">
                <a:solidFill>
                  <a:schemeClr val="accent1"/>
                </a:solidFill>
              </a:rPr>
              <a:t>04	</a:t>
            </a:r>
            <a:endParaRPr lang="en-US" altLang="zh-CN" sz="4000" b="1" dirty="0">
              <a:solidFill>
                <a:schemeClr val="accent1"/>
              </a:solidFill>
            </a:endParaRPr>
          </a:p>
        </p:txBody>
      </p:sp>
      <p:cxnSp>
        <p:nvCxnSpPr>
          <p:cNvPr id="10" name="直接连接符 9"/>
          <p:cNvCxnSpPr/>
          <p:nvPr>
            <p:custDataLst>
              <p:tags r:id="rId16"/>
            </p:custDataLst>
          </p:nvPr>
        </p:nvCxnSpPr>
        <p:spPr>
          <a:xfrm>
            <a:off x="7610638" y="219553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1" name="圆角矩形 2"/>
          <p:cNvSpPr/>
          <p:nvPr>
            <p:custDataLst>
              <p:tags r:id="rId17"/>
            </p:custDataLst>
          </p:nvPr>
        </p:nvSpPr>
        <p:spPr>
          <a:xfrm>
            <a:off x="6456586" y="309368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2" name="文本框 11"/>
          <p:cNvSpPr txBox="1"/>
          <p:nvPr>
            <p:custDataLst>
              <p:tags r:id="rId18"/>
            </p:custDataLst>
          </p:nvPr>
        </p:nvSpPr>
        <p:spPr>
          <a:xfrm>
            <a:off x="6717086" y="3280682"/>
            <a:ext cx="573150" cy="561244"/>
          </a:xfrm>
          <a:prstGeom prst="rect">
            <a:avLst/>
          </a:prstGeom>
          <a:noFill/>
        </p:spPr>
        <p:txBody>
          <a:bodyPr wrap="none" rtlCol="0" anchor="ctr" anchorCtr="0">
            <a:noAutofit/>
          </a:bodyPr>
          <a:p>
            <a:pPr algn="ctr"/>
            <a:r>
              <a:rPr lang="en-US" altLang="zh-CN" sz="4000" b="1" dirty="0">
                <a:solidFill>
                  <a:schemeClr val="accent1"/>
                </a:solidFill>
              </a:rPr>
              <a:t>05</a:t>
            </a:r>
            <a:endParaRPr lang="en-US" altLang="zh-CN" sz="4000" b="1" dirty="0">
              <a:solidFill>
                <a:schemeClr val="accent1"/>
              </a:solidFill>
            </a:endParaRPr>
          </a:p>
        </p:txBody>
      </p:sp>
      <p:sp>
        <p:nvSpPr>
          <p:cNvPr id="13" name="文本框 12"/>
          <p:cNvSpPr txBox="1"/>
          <p:nvPr>
            <p:custDataLst>
              <p:tags r:id="rId19"/>
            </p:custDataLst>
          </p:nvPr>
        </p:nvSpPr>
        <p:spPr>
          <a:xfrm>
            <a:off x="7679967" y="317163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证据展现</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custDataLst>
              <p:tags r:id="rId20"/>
            </p:custDataLst>
          </p:nvPr>
        </p:nvCxnSpPr>
        <p:spPr>
          <a:xfrm>
            <a:off x="7610638" y="324766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21"/>
            </p:custDataLst>
          </p:nvPr>
        </p:nvSpPr>
        <p:spPr>
          <a:xfrm>
            <a:off x="7679967" y="2162614"/>
            <a:ext cx="3429254"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获取与</a:t>
            </a:r>
            <a:r>
              <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分析</a:t>
            </a:r>
            <a:endPar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416208" y="6270444"/>
            <a:ext cx="431733" cy="365125"/>
          </a:xfrm>
        </p:spPr>
        <p:txBody>
          <a:bodyPr/>
          <a:lstStyle/>
          <a:p>
            <a:fld id="{44FE8081-9BD5-4D7C-946C-6E41C6C19654}" type="slidenum">
              <a:rPr lang="zh-CN" altLang="en-US" smtClean="0"/>
            </a:fld>
            <a:endParaRPr lang="zh-CN" altLang="en-US"/>
          </a:p>
        </p:txBody>
      </p:sp>
      <p:sp>
        <p:nvSpPr>
          <p:cNvPr id="7"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solidFill>
                  <a:srgbClr val="2D3AFF"/>
                </a:solidFill>
                <a:uLnTx/>
                <a:uFillTx/>
                <a:latin typeface="Times New Roman" panose="02020603050405020304" pitchFamily="18" charset="0"/>
                <a:cs typeface="Times New Roman" panose="02020603050405020304" pitchFamily="18" charset="0"/>
                <a:sym typeface="+mn-ea"/>
              </a:rPr>
              <a:t>4.</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获取</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与分析</a:t>
            </a:r>
            <a:endPar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1390650" y="1791335"/>
            <a:ext cx="10231120" cy="645160"/>
          </a:xfrm>
          <a:prstGeom prst="rect">
            <a:avLst/>
          </a:prstGeom>
        </p:spPr>
        <p:txBody>
          <a:bodyPr wrap="square">
            <a:spAutoFit/>
          </a:bodyPr>
          <a:p>
            <a:r>
              <a:rPr lang="zh-CN" altLang="en-US"/>
              <a:t>磁盘镜像：使用写保护硬件（硬盘写保护器）连接目标存储设备，通过</a:t>
            </a:r>
            <a:r>
              <a:rPr lang="en-US" altLang="zh-CN"/>
              <a:t> FTK Imager  </a:t>
            </a:r>
            <a:r>
              <a:rPr lang="zh-CN" altLang="en-US"/>
              <a:t>制作完整镜像，保留原始文件结构与时间戳，后续可用</a:t>
            </a:r>
            <a:r>
              <a:rPr lang="en-US" altLang="zh-CN"/>
              <a:t> EnCase</a:t>
            </a:r>
            <a:r>
              <a:rPr lang="zh-CN" altLang="en-US"/>
              <a:t>、</a:t>
            </a:r>
            <a:r>
              <a:rPr lang="en-US" altLang="zh-CN"/>
              <a:t>X-Ways</a:t>
            </a:r>
            <a:r>
              <a:rPr lang="zh-CN" altLang="en-US"/>
              <a:t>、</a:t>
            </a:r>
            <a:r>
              <a:rPr lang="en-US" altLang="zh-CN"/>
              <a:t>Autopsy </a:t>
            </a:r>
            <a:r>
              <a:rPr lang="zh-CN" altLang="en-US"/>
              <a:t>等工具提取文件和日志</a:t>
            </a:r>
            <a:endParaRPr lang="zh-CN" altLang="en-US"/>
          </a:p>
        </p:txBody>
      </p:sp>
      <p:sp>
        <p:nvSpPr>
          <p:cNvPr id="4" name="文本框 3"/>
          <p:cNvSpPr txBox="1"/>
          <p:nvPr/>
        </p:nvSpPr>
        <p:spPr>
          <a:xfrm>
            <a:off x="895350" y="1205865"/>
            <a:ext cx="4625975" cy="429895"/>
          </a:xfrm>
          <a:prstGeom prst="rect">
            <a:avLst/>
          </a:prstGeom>
          <a:noFill/>
        </p:spPr>
        <p:txBody>
          <a:bodyPr wrap="square" rtlCol="0">
            <a:spAutoFit/>
          </a:bodyPr>
          <a:p>
            <a:r>
              <a:rPr lang="zh-CN" altLang="en-US" sz="2200" b="1"/>
              <a:t>主机行为相关的取证</a:t>
            </a:r>
            <a:endParaRPr lang="zh-CN" altLang="en-US" sz="2200" b="1"/>
          </a:p>
        </p:txBody>
      </p:sp>
      <p:pic>
        <p:nvPicPr>
          <p:cNvPr id="6" name="图片 5"/>
          <p:cNvPicPr>
            <a:picLocks noChangeAspect="1"/>
          </p:cNvPicPr>
          <p:nvPr/>
        </p:nvPicPr>
        <p:blipFill>
          <a:blip r:embed="rId1"/>
          <a:stretch>
            <a:fillRect/>
          </a:stretch>
        </p:blipFill>
        <p:spPr>
          <a:xfrm>
            <a:off x="5597525" y="2547620"/>
            <a:ext cx="5616575" cy="1480820"/>
          </a:xfrm>
          <a:prstGeom prst="rect">
            <a:avLst/>
          </a:prstGeom>
        </p:spPr>
      </p:pic>
      <p:pic>
        <p:nvPicPr>
          <p:cNvPr id="8" name="图片 7"/>
          <p:cNvPicPr>
            <a:picLocks noChangeAspect="1"/>
          </p:cNvPicPr>
          <p:nvPr/>
        </p:nvPicPr>
        <p:blipFill>
          <a:blip r:embed="rId2"/>
          <a:stretch>
            <a:fillRect/>
          </a:stretch>
        </p:blipFill>
        <p:spPr>
          <a:xfrm>
            <a:off x="3674110" y="2740025"/>
            <a:ext cx="1568450" cy="1181100"/>
          </a:xfrm>
          <a:prstGeom prst="rect">
            <a:avLst/>
          </a:prstGeom>
        </p:spPr>
      </p:pic>
      <p:sp>
        <p:nvSpPr>
          <p:cNvPr id="9" name="文本框 8"/>
          <p:cNvSpPr txBox="1"/>
          <p:nvPr/>
        </p:nvSpPr>
        <p:spPr>
          <a:xfrm>
            <a:off x="1435100" y="4201160"/>
            <a:ext cx="10231120" cy="645160"/>
          </a:xfrm>
          <a:prstGeom prst="rect">
            <a:avLst/>
          </a:prstGeom>
        </p:spPr>
        <p:txBody>
          <a:bodyPr wrap="square">
            <a:spAutoFit/>
          </a:bodyPr>
          <a:p>
            <a:r>
              <a:rPr lang="zh-CN" altLang="en-US"/>
              <a:t>内存快照：现场尽快用 </a:t>
            </a:r>
            <a:r>
              <a:rPr lang="en-US" altLang="zh-CN"/>
              <a:t>Belkasoft Live RAM Capturer</a:t>
            </a:r>
            <a:r>
              <a:rPr lang="zh-CN" altLang="en-US"/>
              <a:t>、</a:t>
            </a:r>
            <a:r>
              <a:rPr lang="en-US" altLang="zh-CN"/>
              <a:t>WinPmem</a:t>
            </a:r>
            <a:r>
              <a:rPr lang="zh-CN" altLang="en-US"/>
              <a:t>、</a:t>
            </a:r>
            <a:r>
              <a:rPr lang="en-US" altLang="zh-CN"/>
              <a:t>FTK Imager </a:t>
            </a:r>
            <a:r>
              <a:rPr lang="zh-CN" altLang="en-US"/>
              <a:t>或 </a:t>
            </a:r>
            <a:r>
              <a:rPr lang="en-US" altLang="zh-CN"/>
              <a:t>LiME</a:t>
            </a:r>
            <a:r>
              <a:rPr lang="zh-CN" altLang="en-US"/>
              <a:t>（</a:t>
            </a:r>
            <a:r>
              <a:rPr lang="en-US" altLang="zh-CN"/>
              <a:t>Linux</a:t>
            </a:r>
            <a:r>
              <a:rPr lang="zh-CN" altLang="en-US"/>
              <a:t>）等工具抓取 </a:t>
            </a:r>
            <a:r>
              <a:rPr lang="en-US" altLang="zh-CN"/>
              <a:t>RAM </a:t>
            </a:r>
            <a:r>
              <a:rPr lang="zh-CN" altLang="en-US"/>
              <a:t>镜像，提取当前进程列表、网络会话缓冲、凭证等，供 </a:t>
            </a:r>
            <a:r>
              <a:rPr lang="en-US" altLang="zh-CN"/>
              <a:t>Volatility </a:t>
            </a:r>
            <a:r>
              <a:rPr lang="zh-CN" altLang="en-US"/>
              <a:t>框架分析。</a:t>
            </a:r>
            <a:endParaRPr lang="zh-CN" altLang="en-US"/>
          </a:p>
        </p:txBody>
      </p:sp>
      <p:pic>
        <p:nvPicPr>
          <p:cNvPr id="21" name="图片 20"/>
          <p:cNvPicPr>
            <a:picLocks noChangeAspect="1"/>
          </p:cNvPicPr>
          <p:nvPr/>
        </p:nvPicPr>
        <p:blipFill>
          <a:blip r:embed="rId3"/>
          <a:stretch>
            <a:fillRect/>
          </a:stretch>
        </p:blipFill>
        <p:spPr>
          <a:xfrm>
            <a:off x="1490264" y="2738755"/>
            <a:ext cx="1530487" cy="1160410"/>
          </a:xfrm>
          <a:prstGeom prst="rect">
            <a:avLst/>
          </a:prstGeom>
        </p:spPr>
      </p:pic>
      <p:sp>
        <p:nvSpPr>
          <p:cNvPr id="10" name="文本框 9"/>
          <p:cNvSpPr txBox="1"/>
          <p:nvPr/>
        </p:nvSpPr>
        <p:spPr>
          <a:xfrm>
            <a:off x="1390650" y="5099685"/>
            <a:ext cx="10231120" cy="922020"/>
          </a:xfrm>
          <a:prstGeom prst="rect">
            <a:avLst/>
          </a:prstGeom>
          <a:noFill/>
        </p:spPr>
        <p:txBody>
          <a:bodyPr wrap="square" rtlCol="0">
            <a:spAutoFit/>
          </a:bodyPr>
          <a:p>
            <a:r>
              <a:rPr lang="zh-CN" altLang="en-US"/>
              <a:t>系统接口与远程取证：通过</a:t>
            </a:r>
            <a:r>
              <a:rPr lang="en-US" altLang="zh-CN"/>
              <a:t> Windows WMI</a:t>
            </a:r>
            <a:r>
              <a:rPr lang="zh-CN" altLang="en-US"/>
              <a:t>、</a:t>
            </a:r>
            <a:r>
              <a:rPr lang="en-US" altLang="zh-CN"/>
              <a:t>Linux SSH </a:t>
            </a:r>
            <a:r>
              <a:rPr lang="zh-CN" altLang="en-US"/>
              <a:t>等接口远程拉取日志与配置，或在虚拟机环境中利用</a:t>
            </a:r>
            <a:r>
              <a:rPr lang="en-US" altLang="zh-CN"/>
              <a:t> Hypervisor </a:t>
            </a:r>
            <a:r>
              <a:rPr lang="zh-CN" altLang="en-US"/>
              <a:t>快照获取内存与磁盘状态；当主机无法启动时，可采用</a:t>
            </a:r>
            <a:r>
              <a:rPr lang="en-US" altLang="zh-CN"/>
              <a:t> chip-off </a:t>
            </a:r>
            <a:r>
              <a:rPr lang="zh-CN" altLang="en-US"/>
              <a:t>或</a:t>
            </a:r>
            <a:r>
              <a:rPr lang="en-US" altLang="zh-CN"/>
              <a:t> JTAG </a:t>
            </a:r>
            <a:r>
              <a:rPr lang="zh-CN" altLang="en-US"/>
              <a:t>等硬件级取证手段。</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416208" y="6270444"/>
            <a:ext cx="431733" cy="365125"/>
          </a:xfrm>
        </p:spPr>
        <p:txBody>
          <a:bodyPr/>
          <a:lstStyle/>
          <a:p>
            <a:fld id="{44FE8081-9BD5-4D7C-946C-6E41C6C19654}" type="slidenum">
              <a:rPr lang="zh-CN" altLang="en-US" smtClean="0"/>
            </a:fld>
            <a:endParaRPr lang="zh-CN" altLang="en-US"/>
          </a:p>
        </p:txBody>
      </p:sp>
      <p:sp>
        <p:nvSpPr>
          <p:cNvPr id="7"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solidFill>
                  <a:srgbClr val="2D3AFF"/>
                </a:solidFill>
                <a:uLnTx/>
                <a:uFillTx/>
                <a:latin typeface="Times New Roman" panose="02020603050405020304" pitchFamily="18" charset="0"/>
                <a:cs typeface="Times New Roman" panose="02020603050405020304" pitchFamily="18" charset="0"/>
                <a:sym typeface="+mn-ea"/>
              </a:rPr>
              <a:t>4.</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获取</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与分析</a:t>
            </a:r>
            <a:endPar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endParaRPr>
          </a:p>
        </p:txBody>
      </p:sp>
      <p:sp>
        <p:nvSpPr>
          <p:cNvPr id="4" name="文本框 3"/>
          <p:cNvSpPr txBox="1"/>
          <p:nvPr/>
        </p:nvSpPr>
        <p:spPr>
          <a:xfrm>
            <a:off x="895350" y="1205865"/>
            <a:ext cx="4625975" cy="429895"/>
          </a:xfrm>
          <a:prstGeom prst="rect">
            <a:avLst/>
          </a:prstGeom>
          <a:noFill/>
        </p:spPr>
        <p:txBody>
          <a:bodyPr wrap="square" rtlCol="0">
            <a:spAutoFit/>
          </a:bodyPr>
          <a:p>
            <a:r>
              <a:rPr lang="zh-CN" altLang="en-US" sz="2200" b="1"/>
              <a:t>网络行为相关的取证</a:t>
            </a:r>
            <a:endParaRPr lang="zh-CN" altLang="en-US" sz="2200" b="1"/>
          </a:p>
        </p:txBody>
      </p:sp>
      <p:sp>
        <p:nvSpPr>
          <p:cNvPr id="5" name="文本框 4"/>
          <p:cNvSpPr txBox="1"/>
          <p:nvPr/>
        </p:nvSpPr>
        <p:spPr>
          <a:xfrm>
            <a:off x="1679575" y="2113280"/>
            <a:ext cx="9168130" cy="1198880"/>
          </a:xfrm>
          <a:prstGeom prst="rect">
            <a:avLst/>
          </a:prstGeom>
        </p:spPr>
        <p:txBody>
          <a:bodyPr wrap="square">
            <a:spAutoFit/>
          </a:bodyPr>
          <a:p>
            <a:r>
              <a:rPr lang="zh-CN" altLang="en-US"/>
              <a:t>网络抓包与流量监控：在交换机或防火墙上启用端口镜像，将流量导入</a:t>
            </a:r>
            <a:r>
              <a:rPr lang="en-US" altLang="zh-CN"/>
              <a:t> Suricata </a:t>
            </a:r>
            <a:r>
              <a:rPr lang="zh-CN" altLang="en-US"/>
              <a:t>或</a:t>
            </a:r>
            <a:r>
              <a:rPr lang="en-US" altLang="zh-CN"/>
              <a:t> Zeek</a:t>
            </a:r>
            <a:r>
              <a:rPr lang="zh-CN" altLang="en-US"/>
              <a:t>以实时解析，并使用</a:t>
            </a:r>
            <a:r>
              <a:rPr lang="en-US" altLang="zh-CN"/>
              <a:t> Wireshark </a:t>
            </a:r>
            <a:r>
              <a:rPr lang="zh-CN" altLang="en-US"/>
              <a:t>深度查看数据包，同时通过</a:t>
            </a:r>
            <a:r>
              <a:rPr lang="en-US" altLang="zh-CN"/>
              <a:t> NetFlow</a:t>
            </a:r>
            <a:r>
              <a:rPr lang="zh-CN" altLang="en-US"/>
              <a:t>收集会话统计。这样可获得客户端与外部服务器的</a:t>
            </a:r>
            <a:r>
              <a:rPr lang="en-US" altLang="zh-CN"/>
              <a:t> IP</a:t>
            </a:r>
            <a:r>
              <a:rPr lang="zh-CN" altLang="en-US"/>
              <a:t>、端口、会话时长和数据量，为还原数据传输路径和识别异常通信提供直接证据。</a:t>
            </a:r>
            <a:endParaRPr lang="zh-CN" altLang="en-US"/>
          </a:p>
        </p:txBody>
      </p:sp>
      <p:sp>
        <p:nvSpPr>
          <p:cNvPr id="12" name="文本框 11"/>
          <p:cNvSpPr txBox="1"/>
          <p:nvPr/>
        </p:nvSpPr>
        <p:spPr>
          <a:xfrm>
            <a:off x="1605280" y="4875530"/>
            <a:ext cx="9168130" cy="645160"/>
          </a:xfrm>
          <a:prstGeom prst="rect">
            <a:avLst/>
          </a:prstGeom>
          <a:noFill/>
        </p:spPr>
        <p:txBody>
          <a:bodyPr wrap="square" rtlCol="0" anchor="t">
            <a:spAutoFit/>
          </a:bodyPr>
          <a:p>
            <a:r>
              <a:rPr lang="zh-CN" altLang="en-US" dirty="0">
                <a:solidFill>
                  <a:srgbClr val="24292F"/>
                </a:solidFill>
                <a:latin typeface="Noto Sans SC" panose="020B0200000000000000" charset="-122"/>
                <a:sym typeface="+mn-ea"/>
              </a:rPr>
              <a:t>社交媒体和网站内容采集：使用</a:t>
            </a:r>
            <a:r>
              <a:rPr lang="en-US" altLang="zh-CN" dirty="0" err="1">
                <a:solidFill>
                  <a:srgbClr val="24292F"/>
                </a:solidFill>
                <a:latin typeface="Noto Sans SC" panose="020B0200000000000000" charset="-122"/>
                <a:sym typeface="+mn-ea"/>
              </a:rPr>
              <a:t>WebPreserver</a:t>
            </a:r>
            <a:r>
              <a:rPr lang="zh-CN" altLang="en-US" dirty="0" err="1">
                <a:solidFill>
                  <a:srgbClr val="24292F"/>
                </a:solidFill>
                <a:latin typeface="Noto Sans SC" panose="020B0200000000000000" charset="-122"/>
                <a:sym typeface="+mn-ea"/>
              </a:rPr>
              <a:t>，</a:t>
            </a:r>
            <a:r>
              <a:rPr lang="zh-CN" altLang="en-US" dirty="0">
                <a:solidFill>
                  <a:srgbClr val="24292F"/>
                </a:solidFill>
                <a:latin typeface="Noto Sans SC" panose="020B0200000000000000" charset="-122"/>
                <a:sym typeface="+mn-ea"/>
              </a:rPr>
              <a:t>捕捉网页和社交媒体的快照并进行时间戳签名，确保数据的完整性和合法性。</a:t>
            </a:r>
            <a:endParaRPr lang="zh-CN" altLang="en-US" dirty="0">
              <a:solidFill>
                <a:srgbClr val="24292F"/>
              </a:solidFill>
              <a:latin typeface="Noto Sans SC" panose="020B0200000000000000" charset="-122"/>
              <a:sym typeface="+mn-ea"/>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8295" y="3445236"/>
            <a:ext cx="3895955" cy="1338672"/>
          </a:xfrm>
          <a:prstGeom prst="rect">
            <a:avLst/>
          </a:prstGeom>
        </p:spPr>
      </p:pic>
      <p:pic>
        <p:nvPicPr>
          <p:cNvPr id="14" name="图片 13"/>
          <p:cNvPicPr>
            <a:picLocks noChangeAspect="1"/>
          </p:cNvPicPr>
          <p:nvPr/>
        </p:nvPicPr>
        <p:blipFill>
          <a:blip r:embed="rId2"/>
          <a:stretch>
            <a:fillRect/>
          </a:stretch>
        </p:blipFill>
        <p:spPr>
          <a:xfrm>
            <a:off x="5833745" y="3750945"/>
            <a:ext cx="1828800" cy="685800"/>
          </a:xfrm>
          <a:prstGeom prst="rect">
            <a:avLst/>
          </a:prstGeom>
        </p:spPr>
      </p:pic>
      <p:pic>
        <p:nvPicPr>
          <p:cNvPr id="15" name="图片 14"/>
          <p:cNvPicPr>
            <a:picLocks noChangeAspect="1"/>
          </p:cNvPicPr>
          <p:nvPr/>
        </p:nvPicPr>
        <p:blipFill>
          <a:blip r:embed="rId3"/>
          <a:stretch>
            <a:fillRect/>
          </a:stretch>
        </p:blipFill>
        <p:spPr>
          <a:xfrm>
            <a:off x="8002270" y="3725545"/>
            <a:ext cx="2616200" cy="711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7994" y="448347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89219" y="1467522"/>
            <a:ext cx="3140453" cy="583565"/>
          </a:xfrm>
          <a:prstGeom prst="rect">
            <a:avLst/>
          </a:prstGeom>
          <a:noFill/>
        </p:spPr>
        <p:txBody>
          <a:bodyPr wrap="square" rtlCol="0">
            <a:spAutoFit/>
          </a:bodyPr>
          <a:lstStyle/>
          <a:p>
            <a:endParaRPr lang="zh-CN" altLang="en-US" sz="3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10416208" y="6175829"/>
            <a:ext cx="431733" cy="365125"/>
          </a:xfrm>
        </p:spPr>
        <p:txBody>
          <a:bodyPr/>
          <a:lstStyle/>
          <a:p>
            <a:fld id="{44FE8081-9BD5-4D7C-946C-6E41C6C19654}" type="slidenum">
              <a:rPr lang="zh-CN" altLang="en-US" smtClean="0"/>
            </a:fld>
            <a:endParaRPr lang="zh-CN" altLang="en-US"/>
          </a:p>
        </p:txBody>
      </p:sp>
      <p:sp>
        <p:nvSpPr>
          <p:cNvPr id="15" name="圆角矩形 2"/>
          <p:cNvSpPr/>
          <p:nvPr>
            <p:custDataLst>
              <p:tags r:id="rId1"/>
            </p:custDataLst>
          </p:nvPr>
        </p:nvSpPr>
        <p:spPr>
          <a:xfrm>
            <a:off x="648876" y="204262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6" name="文本框 15"/>
          <p:cNvSpPr txBox="1"/>
          <p:nvPr>
            <p:custDataLst>
              <p:tags r:id="rId2"/>
            </p:custDataLst>
          </p:nvPr>
        </p:nvSpPr>
        <p:spPr>
          <a:xfrm>
            <a:off x="997595" y="2194644"/>
            <a:ext cx="396713" cy="561244"/>
          </a:xfrm>
          <a:prstGeom prst="rect">
            <a:avLst/>
          </a:prstGeom>
          <a:noFill/>
        </p:spPr>
        <p:txBody>
          <a:bodyPr wrap="none" rtlCol="0" anchor="ctr" anchorCtr="0">
            <a:noAutofit/>
          </a:bodyPr>
          <a:p>
            <a:pPr algn="ctr"/>
            <a:r>
              <a:rPr lang="en-US" altLang="zh-CN" sz="4000" b="1" dirty="0">
                <a:solidFill>
                  <a:schemeClr val="accent1"/>
                </a:solidFill>
              </a:rPr>
              <a:t>01</a:t>
            </a:r>
            <a:endParaRPr lang="en-US" altLang="zh-CN" sz="4000" b="1" dirty="0">
              <a:solidFill>
                <a:schemeClr val="accent1"/>
              </a:solidFill>
            </a:endParaRPr>
          </a:p>
        </p:txBody>
      </p:sp>
      <p:cxnSp>
        <p:nvCxnSpPr>
          <p:cNvPr id="18" name="直接连接符 17"/>
          <p:cNvCxnSpPr/>
          <p:nvPr>
            <p:custDataLst>
              <p:tags r:id="rId3"/>
            </p:custDataLst>
          </p:nvPr>
        </p:nvCxnSpPr>
        <p:spPr>
          <a:xfrm>
            <a:off x="1802928" y="219680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9" name="圆角矩形 2"/>
          <p:cNvSpPr/>
          <p:nvPr>
            <p:custDataLst>
              <p:tags r:id="rId4"/>
            </p:custDataLst>
          </p:nvPr>
        </p:nvSpPr>
        <p:spPr>
          <a:xfrm>
            <a:off x="648876" y="309495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0" name="文本框 19"/>
          <p:cNvSpPr txBox="1"/>
          <p:nvPr>
            <p:custDataLst>
              <p:tags r:id="rId5"/>
            </p:custDataLst>
          </p:nvPr>
        </p:nvSpPr>
        <p:spPr>
          <a:xfrm>
            <a:off x="909376" y="3281952"/>
            <a:ext cx="573150" cy="561244"/>
          </a:xfrm>
          <a:prstGeom prst="rect">
            <a:avLst/>
          </a:prstGeom>
          <a:noFill/>
        </p:spPr>
        <p:txBody>
          <a:bodyPr wrap="none" rtlCol="0" anchor="ctr" anchorCtr="0">
            <a:noAutofit/>
          </a:bodyPr>
          <a:p>
            <a:pPr algn="ctr"/>
            <a:r>
              <a:rPr lang="en-US" altLang="zh-CN" sz="4000" b="1" dirty="0">
                <a:solidFill>
                  <a:schemeClr val="accent1"/>
                </a:solidFill>
              </a:rPr>
              <a:t>02</a:t>
            </a:r>
            <a:endParaRPr lang="en-US" altLang="zh-CN" sz="4000" b="1" dirty="0">
              <a:solidFill>
                <a:schemeClr val="accent1"/>
              </a:solidFill>
            </a:endParaRPr>
          </a:p>
        </p:txBody>
      </p:sp>
      <p:sp>
        <p:nvSpPr>
          <p:cNvPr id="21" name="文本框 20"/>
          <p:cNvSpPr txBox="1"/>
          <p:nvPr>
            <p:custDataLst>
              <p:tags r:id="rId6"/>
            </p:custDataLst>
          </p:nvPr>
        </p:nvSpPr>
        <p:spPr>
          <a:xfrm>
            <a:off x="1872257" y="317290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取证需求</a:t>
            </a:r>
            <a:endPar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2" name="直接连接符 21"/>
          <p:cNvCxnSpPr/>
          <p:nvPr>
            <p:custDataLst>
              <p:tags r:id="rId7"/>
            </p:custDataLst>
          </p:nvPr>
        </p:nvCxnSpPr>
        <p:spPr>
          <a:xfrm>
            <a:off x="1802928" y="324893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23" name="圆角矩形 2"/>
          <p:cNvSpPr/>
          <p:nvPr>
            <p:custDataLst>
              <p:tags r:id="rId8"/>
            </p:custDataLst>
          </p:nvPr>
        </p:nvSpPr>
        <p:spPr>
          <a:xfrm>
            <a:off x="648335" y="4146735"/>
            <a:ext cx="5227515"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 name="文本框 1"/>
          <p:cNvSpPr txBox="1"/>
          <p:nvPr>
            <p:custDataLst>
              <p:tags r:id="rId9"/>
            </p:custDataLst>
          </p:nvPr>
        </p:nvSpPr>
        <p:spPr>
          <a:xfrm>
            <a:off x="909376" y="4299443"/>
            <a:ext cx="573150" cy="561244"/>
          </a:xfrm>
          <a:prstGeom prst="rect">
            <a:avLst/>
          </a:prstGeom>
          <a:noFill/>
        </p:spPr>
        <p:txBody>
          <a:bodyPr wrap="none" rtlCol="0" anchor="ctr" anchorCtr="0">
            <a:noAutofit/>
          </a:bodyPr>
          <a:p>
            <a:pPr algn="ctr"/>
            <a:r>
              <a:rPr lang="en-US" altLang="zh-CN" sz="4000" b="1" dirty="0">
                <a:solidFill>
                  <a:schemeClr val="accent1"/>
                </a:solidFill>
              </a:rPr>
              <a:t>03</a:t>
            </a:r>
            <a:endParaRPr lang="en-US" altLang="zh-CN" sz="4000" b="1" dirty="0">
              <a:solidFill>
                <a:schemeClr val="accent1"/>
              </a:solidFill>
            </a:endParaRPr>
          </a:p>
        </p:txBody>
      </p:sp>
      <p:sp>
        <p:nvSpPr>
          <p:cNvPr id="25" name="文本框 24"/>
          <p:cNvSpPr txBox="1"/>
          <p:nvPr>
            <p:custDataLst>
              <p:tags r:id="rId10"/>
            </p:custDataLst>
          </p:nvPr>
        </p:nvSpPr>
        <p:spPr>
          <a:xfrm>
            <a:off x="1872257" y="4146735"/>
            <a:ext cx="4188183" cy="866651"/>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存储机制</a:t>
            </a:r>
            <a:endPar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11"/>
            </p:custDataLst>
          </p:nvPr>
        </p:nvCxnSpPr>
        <p:spPr>
          <a:xfrm>
            <a:off x="1802928" y="4299443"/>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2"/>
            </p:custDataLst>
          </p:nvPr>
        </p:nvSpPr>
        <p:spPr>
          <a:xfrm>
            <a:off x="1872257" y="2163884"/>
            <a:ext cx="3429254" cy="658785"/>
          </a:xfrm>
          <a:prstGeom prst="rect">
            <a:avLst/>
          </a:prstGeom>
          <a:noFill/>
        </p:spPr>
        <p:txBody>
          <a:bodyPr wrap="square" rtlCol="0" anchor="ctr" anchorCtr="0">
            <a:noAutofit/>
          </a:bodyPr>
          <a:p>
            <a:pPr algn="l"/>
            <a:r>
              <a:rPr lang="zh-CN" altLang="en-US" sz="3200" b="1" dirty="0">
                <a:solidFill>
                  <a:schemeClr val="tx1"/>
                </a:solidFill>
                <a:latin typeface="微软雅黑" panose="020B0503020204020204" pitchFamily="34" charset="-122"/>
                <a:ea typeface="微软雅黑" panose="020B0503020204020204" pitchFamily="34" charset="-122"/>
              </a:rPr>
              <a:t>基本概念</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7" name="TextBox 42"/>
          <p:cNvSpPr txBox="1"/>
          <p:nvPr>
            <p:custDataLst>
              <p:tags r:id="rId13"/>
            </p:custDataLst>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chemeClr val="hlink"/>
                </a:solidFill>
                <a:cs typeface="+mn-cs"/>
              </a:rPr>
              <a:t>目录</a:t>
            </a:r>
            <a:endParaRPr lang="zh-CN" altLang="en-US" sz="3200" dirty="0">
              <a:solidFill>
                <a:schemeClr val="hlink"/>
              </a:solidFill>
              <a:cs typeface="+mn-cs"/>
            </a:endParaRPr>
          </a:p>
        </p:txBody>
      </p:sp>
      <p:sp>
        <p:nvSpPr>
          <p:cNvPr id="8" name="圆角矩形 2"/>
          <p:cNvSpPr/>
          <p:nvPr>
            <p:custDataLst>
              <p:tags r:id="rId14"/>
            </p:custDataLst>
          </p:nvPr>
        </p:nvSpPr>
        <p:spPr>
          <a:xfrm>
            <a:off x="6456586" y="204135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9" name="文本框 8"/>
          <p:cNvSpPr txBox="1"/>
          <p:nvPr>
            <p:custDataLst>
              <p:tags r:id="rId15"/>
            </p:custDataLst>
          </p:nvPr>
        </p:nvSpPr>
        <p:spPr>
          <a:xfrm>
            <a:off x="6805305" y="2193374"/>
            <a:ext cx="396713" cy="561244"/>
          </a:xfrm>
          <a:prstGeom prst="rect">
            <a:avLst/>
          </a:prstGeom>
          <a:noFill/>
        </p:spPr>
        <p:txBody>
          <a:bodyPr wrap="none" rtlCol="0" anchor="ctr" anchorCtr="0">
            <a:noAutofit/>
          </a:bodyPr>
          <a:p>
            <a:pPr algn="ctr"/>
            <a:r>
              <a:rPr lang="en-US" altLang="zh-CN" sz="4000" b="1" dirty="0">
                <a:solidFill>
                  <a:schemeClr val="accent1"/>
                </a:solidFill>
              </a:rPr>
              <a:t>04	</a:t>
            </a:r>
            <a:endParaRPr lang="en-US" altLang="zh-CN" sz="4000" b="1" dirty="0">
              <a:solidFill>
                <a:schemeClr val="accent1"/>
              </a:solidFill>
            </a:endParaRPr>
          </a:p>
        </p:txBody>
      </p:sp>
      <p:cxnSp>
        <p:nvCxnSpPr>
          <p:cNvPr id="10" name="直接连接符 9"/>
          <p:cNvCxnSpPr/>
          <p:nvPr>
            <p:custDataLst>
              <p:tags r:id="rId16"/>
            </p:custDataLst>
          </p:nvPr>
        </p:nvCxnSpPr>
        <p:spPr>
          <a:xfrm>
            <a:off x="7610638" y="219553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1" name="圆角矩形 2"/>
          <p:cNvSpPr/>
          <p:nvPr>
            <p:custDataLst>
              <p:tags r:id="rId17"/>
            </p:custDataLst>
          </p:nvPr>
        </p:nvSpPr>
        <p:spPr>
          <a:xfrm>
            <a:off x="6456586" y="309368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2" name="文本框 11"/>
          <p:cNvSpPr txBox="1"/>
          <p:nvPr>
            <p:custDataLst>
              <p:tags r:id="rId18"/>
            </p:custDataLst>
          </p:nvPr>
        </p:nvSpPr>
        <p:spPr>
          <a:xfrm>
            <a:off x="6717086" y="3280682"/>
            <a:ext cx="573150" cy="561244"/>
          </a:xfrm>
          <a:prstGeom prst="rect">
            <a:avLst/>
          </a:prstGeom>
          <a:noFill/>
        </p:spPr>
        <p:txBody>
          <a:bodyPr wrap="none" rtlCol="0" anchor="ctr" anchorCtr="0">
            <a:noAutofit/>
          </a:bodyPr>
          <a:p>
            <a:pPr algn="ctr"/>
            <a:r>
              <a:rPr lang="en-US" altLang="zh-CN" sz="4000" b="1" dirty="0">
                <a:solidFill>
                  <a:schemeClr val="accent1"/>
                </a:solidFill>
              </a:rPr>
              <a:t>05</a:t>
            </a:r>
            <a:endParaRPr lang="en-US" altLang="zh-CN" sz="4000" b="1" dirty="0">
              <a:solidFill>
                <a:schemeClr val="accent1"/>
              </a:solidFill>
            </a:endParaRPr>
          </a:p>
        </p:txBody>
      </p:sp>
      <p:sp>
        <p:nvSpPr>
          <p:cNvPr id="13" name="文本框 12"/>
          <p:cNvSpPr txBox="1"/>
          <p:nvPr>
            <p:custDataLst>
              <p:tags r:id="rId19"/>
            </p:custDataLst>
          </p:nvPr>
        </p:nvSpPr>
        <p:spPr>
          <a:xfrm>
            <a:off x="7679967" y="317163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证据展现</a:t>
            </a:r>
            <a:endPar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14" name="直接连接符 13"/>
          <p:cNvCxnSpPr/>
          <p:nvPr>
            <p:custDataLst>
              <p:tags r:id="rId20"/>
            </p:custDataLst>
          </p:nvPr>
        </p:nvCxnSpPr>
        <p:spPr>
          <a:xfrm>
            <a:off x="7610638" y="324766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21"/>
            </p:custDataLst>
          </p:nvPr>
        </p:nvSpPr>
        <p:spPr>
          <a:xfrm>
            <a:off x="7679967" y="2162614"/>
            <a:ext cx="3429254"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获取与分析</a:t>
            </a:r>
            <a:endParaRPr lang="zh-CN" altLang="en-US" sz="3200" b="1"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2" name="文本框 1"/>
          <p:cNvSpPr txBox="1"/>
          <p:nvPr/>
        </p:nvSpPr>
        <p:spPr>
          <a:xfrm>
            <a:off x="1397635" y="2340610"/>
            <a:ext cx="9396730" cy="2405380"/>
          </a:xfrm>
          <a:prstGeom prst="rect">
            <a:avLst/>
          </a:prstGeom>
          <a:solidFill>
            <a:schemeClr val="accent1">
              <a:lumMod val="20000"/>
              <a:lumOff val="80000"/>
            </a:schemeClr>
          </a:solidFill>
        </p:spPr>
        <p:txBody>
          <a:bodyPr wrap="square" rtlCol="0">
            <a:noAutofit/>
          </a:bodyPr>
          <a:p>
            <a:pPr indent="457200" fontAlgn="auto">
              <a:lnSpc>
                <a:spcPct val="150000"/>
              </a:lnSpc>
            </a:pPr>
            <a:r>
              <a:rPr lang="zh-CN" altLang="en-US" sz="2000"/>
              <a:t>安徽省蚌埠市检察院在调查一起公职人员帮助犯罪分子逃避处罚案时，犯罪嫌疑人未保存涉案文档，仅直接打印。</a:t>
            </a:r>
            <a:r>
              <a:rPr lang="en-US" altLang="zh-CN" sz="2000"/>
              <a:t> </a:t>
            </a:r>
            <a:endParaRPr lang="en-US" altLang="zh-CN" sz="2000"/>
          </a:p>
          <a:p>
            <a:pPr indent="457200" fontAlgn="auto">
              <a:lnSpc>
                <a:spcPct val="150000"/>
              </a:lnSpc>
            </a:pPr>
            <a:r>
              <a:rPr lang="zh-CN" altLang="en-US" sz="2000"/>
              <a:t>取证人员通过分析电脑底层数据，利用专业软件结合手动分析，最终在临时文件或系统日志中提取到文档编辑痕迹，成功还原其伪造文件的完整操作流程，</a:t>
            </a:r>
            <a:r>
              <a:rPr lang="zh-CN" altLang="en-US" sz="2000"/>
              <a:t>从而锁定犯罪证据。</a:t>
            </a:r>
            <a:endParaRPr lang="zh-CN" altLang="en-US" sz="2000"/>
          </a:p>
        </p:txBody>
      </p:sp>
      <p:sp>
        <p:nvSpPr>
          <p:cNvPr id="13" name="文本框 12"/>
          <p:cNvSpPr txBox="1"/>
          <p:nvPr/>
        </p:nvSpPr>
        <p:spPr>
          <a:xfrm>
            <a:off x="995045" y="1552575"/>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真实案例</a:t>
            </a:r>
            <a:endParaRPr lang="zh-CN" altLang="en-US" sz="2200" b="1"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3" name="文本框 2"/>
          <p:cNvSpPr txBox="1"/>
          <p:nvPr/>
        </p:nvSpPr>
        <p:spPr>
          <a:xfrm>
            <a:off x="2990215" y="929005"/>
            <a:ext cx="6211570" cy="398780"/>
          </a:xfrm>
          <a:prstGeom prst="rect">
            <a:avLst/>
          </a:prstGeom>
          <a:noFill/>
        </p:spPr>
        <p:txBody>
          <a:bodyPr wrap="square" rtlCol="0">
            <a:spAutoFit/>
          </a:bodyPr>
          <a:p>
            <a:r>
              <a:rPr lang="zh-CN" altLang="en-US" sz="2000" b="1"/>
              <a:t>使用</a:t>
            </a:r>
            <a:r>
              <a:rPr lang="en-US" altLang="zh-CN" sz="2000" b="1"/>
              <a:t>Registry Explorer</a:t>
            </a:r>
            <a:r>
              <a:rPr lang="zh-CN" altLang="en-US" sz="2000" b="1"/>
              <a:t>查看电脑上上</a:t>
            </a:r>
            <a:r>
              <a:rPr lang="en-US" altLang="zh-CN" sz="2000" b="1"/>
              <a:t>USB</a:t>
            </a:r>
            <a:r>
              <a:rPr lang="zh-CN" altLang="en-US" sz="2000" b="1"/>
              <a:t>使用的记录</a:t>
            </a:r>
            <a:endParaRPr lang="zh-CN" altLang="en-US" sz="2000" b="1"/>
          </a:p>
        </p:txBody>
      </p:sp>
      <p:pic>
        <p:nvPicPr>
          <p:cNvPr id="5" name="图片 4"/>
          <p:cNvPicPr/>
          <p:nvPr/>
        </p:nvPicPr>
        <p:blipFill>
          <a:blip r:embed="rId1"/>
          <a:stretch>
            <a:fillRect/>
          </a:stretch>
        </p:blipFill>
        <p:spPr>
          <a:xfrm>
            <a:off x="643255" y="1482090"/>
            <a:ext cx="7015480" cy="4176395"/>
          </a:xfrm>
          <a:prstGeom prst="rect">
            <a:avLst/>
          </a:prstGeom>
        </p:spPr>
      </p:pic>
      <p:sp>
        <p:nvSpPr>
          <p:cNvPr id="6" name="文本框 5"/>
          <p:cNvSpPr txBox="1"/>
          <p:nvPr/>
        </p:nvSpPr>
        <p:spPr>
          <a:xfrm>
            <a:off x="7900670" y="1672590"/>
            <a:ext cx="4064000" cy="1031875"/>
          </a:xfrm>
          <a:prstGeom prst="rect">
            <a:avLst/>
          </a:prstGeom>
          <a:noFill/>
          <a:ln>
            <a:solidFill>
              <a:srgbClr val="2E75B6"/>
            </a:solidFill>
          </a:ln>
        </p:spPr>
        <p:txBody>
          <a:bodyPr wrap="square" rtlCol="0">
            <a:noAutofit/>
          </a:bodyPr>
          <a:p>
            <a:r>
              <a:rPr lang="en-US" altLang="zh-CN" sz="2000"/>
              <a:t>1.</a:t>
            </a:r>
            <a:r>
              <a:rPr lang="zh-CN" altLang="en-US" sz="2000"/>
              <a:t>点击左上角</a:t>
            </a:r>
            <a:r>
              <a:rPr lang="en-US" altLang="zh-CN" sz="2000"/>
              <a:t>File</a:t>
            </a:r>
            <a:endParaRPr lang="en-US" altLang="zh-CN" sz="2000"/>
          </a:p>
          <a:p>
            <a:r>
              <a:rPr lang="en-US" altLang="zh-CN" sz="2000"/>
              <a:t>2.</a:t>
            </a:r>
            <a:r>
              <a:rPr lang="zh-CN" altLang="en-US" sz="2000"/>
              <a:t>点击</a:t>
            </a:r>
            <a:r>
              <a:rPr lang="en-US" altLang="zh-CN" sz="2000"/>
              <a:t> Load hive</a:t>
            </a:r>
            <a:endParaRPr lang="en-US" altLang="zh-CN" sz="2000"/>
          </a:p>
          <a:p>
            <a:r>
              <a:rPr lang="en-US" altLang="zh-CN" sz="2000"/>
              <a:t>3.</a:t>
            </a:r>
            <a:r>
              <a:rPr lang="zh-CN" altLang="en-US" sz="2000"/>
              <a:t>选择文件</a:t>
            </a:r>
            <a:endParaRPr lang="zh-CN" altLang="en-US" sz="2000"/>
          </a:p>
        </p:txBody>
      </p:sp>
      <p:pic>
        <p:nvPicPr>
          <p:cNvPr id="7" name="图片 6"/>
          <p:cNvPicPr>
            <a:picLocks noChangeAspect="1"/>
          </p:cNvPicPr>
          <p:nvPr/>
        </p:nvPicPr>
        <p:blipFill>
          <a:blip r:embed="rId2"/>
          <a:srcRect r="50678" b="-661"/>
          <a:stretch>
            <a:fillRect/>
          </a:stretch>
        </p:blipFill>
        <p:spPr>
          <a:xfrm>
            <a:off x="8478520" y="2904490"/>
            <a:ext cx="2908300" cy="3343275"/>
          </a:xfrm>
          <a:prstGeom prst="rect">
            <a:avLst/>
          </a:prstGeom>
        </p:spPr>
      </p:pic>
      <p:cxnSp>
        <p:nvCxnSpPr>
          <p:cNvPr id="8" name="直接箭头连接符 7"/>
          <p:cNvCxnSpPr/>
          <p:nvPr/>
        </p:nvCxnSpPr>
        <p:spPr>
          <a:xfrm>
            <a:off x="8599170" y="2591435"/>
            <a:ext cx="518795" cy="1066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3" name="文本框 2"/>
          <p:cNvSpPr txBox="1"/>
          <p:nvPr/>
        </p:nvSpPr>
        <p:spPr>
          <a:xfrm>
            <a:off x="2990215" y="1062355"/>
            <a:ext cx="6211570" cy="398780"/>
          </a:xfrm>
          <a:prstGeom prst="rect">
            <a:avLst/>
          </a:prstGeom>
          <a:noFill/>
        </p:spPr>
        <p:txBody>
          <a:bodyPr wrap="square" rtlCol="0">
            <a:spAutoFit/>
          </a:bodyPr>
          <a:p>
            <a:r>
              <a:rPr lang="zh-CN" altLang="en-US" sz="2000" b="1"/>
              <a:t>使用</a:t>
            </a:r>
            <a:r>
              <a:rPr lang="en-US" altLang="zh-CN" sz="2000" b="1"/>
              <a:t>Registry Explorer</a:t>
            </a:r>
            <a:r>
              <a:rPr lang="zh-CN" altLang="en-US" sz="2000" b="1"/>
              <a:t>查看电脑上上</a:t>
            </a:r>
            <a:r>
              <a:rPr lang="en-US" altLang="zh-CN" sz="2000" b="1"/>
              <a:t>USB</a:t>
            </a:r>
            <a:r>
              <a:rPr lang="zh-CN" altLang="en-US" sz="2000" b="1"/>
              <a:t>使用的记录</a:t>
            </a:r>
            <a:endParaRPr lang="zh-CN" altLang="en-US" sz="2000" b="1"/>
          </a:p>
        </p:txBody>
      </p:sp>
      <p:sp>
        <p:nvSpPr>
          <p:cNvPr id="6" name="文本框 5"/>
          <p:cNvSpPr txBox="1"/>
          <p:nvPr/>
        </p:nvSpPr>
        <p:spPr>
          <a:xfrm>
            <a:off x="6835775" y="1899285"/>
            <a:ext cx="4064000" cy="1031875"/>
          </a:xfrm>
          <a:prstGeom prst="rect">
            <a:avLst/>
          </a:prstGeom>
          <a:noFill/>
          <a:ln>
            <a:solidFill>
              <a:srgbClr val="2E75B6"/>
            </a:solidFill>
          </a:ln>
        </p:spPr>
        <p:txBody>
          <a:bodyPr wrap="square" rtlCol="0">
            <a:noAutofit/>
          </a:bodyPr>
          <a:p>
            <a:r>
              <a:rPr lang="en-US" altLang="zh-CN" sz="2000"/>
              <a:t>1.</a:t>
            </a:r>
            <a:r>
              <a:rPr lang="zh-CN" altLang="en-US" sz="2000"/>
              <a:t>点击</a:t>
            </a:r>
            <a:r>
              <a:rPr lang="en-US" altLang="zh-CN" sz="2000"/>
              <a:t>root</a:t>
            </a:r>
            <a:endParaRPr lang="en-US" altLang="zh-CN" sz="2000"/>
          </a:p>
          <a:p>
            <a:r>
              <a:rPr lang="en-US" altLang="zh-CN" sz="2000"/>
              <a:t>2.</a:t>
            </a:r>
            <a:r>
              <a:rPr lang="zh-CN" altLang="en-US" sz="2000"/>
              <a:t>点击</a:t>
            </a:r>
            <a:r>
              <a:rPr lang="en-US" altLang="zh-CN" sz="2000"/>
              <a:t>C</a:t>
            </a:r>
            <a:r>
              <a:rPr lang="en-US" altLang="zh-CN" sz="2000"/>
              <a:t>ontrolSet001</a:t>
            </a:r>
            <a:endParaRPr lang="en-US" altLang="zh-CN" sz="2000"/>
          </a:p>
          <a:p>
            <a:r>
              <a:rPr lang="en-US" altLang="zh-CN" sz="2000"/>
              <a:t>3.</a:t>
            </a:r>
            <a:r>
              <a:rPr lang="zh-CN" altLang="en-US" sz="2000"/>
              <a:t>点击</a:t>
            </a:r>
            <a:r>
              <a:rPr lang="en-US" altLang="zh-CN" sz="2000"/>
              <a:t>E</a:t>
            </a:r>
            <a:r>
              <a:rPr lang="en-US" altLang="zh-CN" sz="2000"/>
              <a:t>num</a:t>
            </a:r>
            <a:endParaRPr lang="en-US" altLang="zh-CN" sz="2000"/>
          </a:p>
        </p:txBody>
      </p:sp>
      <p:pic>
        <p:nvPicPr>
          <p:cNvPr id="9" name="图片 8"/>
          <p:cNvPicPr>
            <a:picLocks noChangeAspect="1"/>
          </p:cNvPicPr>
          <p:nvPr/>
        </p:nvPicPr>
        <p:blipFill>
          <a:blip r:embed="rId1"/>
          <a:stretch>
            <a:fillRect/>
          </a:stretch>
        </p:blipFill>
        <p:spPr>
          <a:xfrm>
            <a:off x="1828165" y="3083560"/>
            <a:ext cx="4140200" cy="2705100"/>
          </a:xfrm>
          <a:prstGeom prst="rect">
            <a:avLst/>
          </a:prstGeom>
        </p:spPr>
      </p:pic>
      <p:pic>
        <p:nvPicPr>
          <p:cNvPr id="12" name="图片 11"/>
          <p:cNvPicPr>
            <a:picLocks noChangeAspect="1"/>
          </p:cNvPicPr>
          <p:nvPr/>
        </p:nvPicPr>
        <p:blipFill>
          <a:blip r:embed="rId2"/>
          <a:stretch>
            <a:fillRect/>
          </a:stretch>
        </p:blipFill>
        <p:spPr>
          <a:xfrm>
            <a:off x="1828165" y="1972945"/>
            <a:ext cx="3848100" cy="692150"/>
          </a:xfrm>
          <a:prstGeom prst="rect">
            <a:avLst/>
          </a:prstGeom>
        </p:spPr>
      </p:pic>
      <p:cxnSp>
        <p:nvCxnSpPr>
          <p:cNvPr id="13" name="直接箭头连接符 12"/>
          <p:cNvCxnSpPr/>
          <p:nvPr/>
        </p:nvCxnSpPr>
        <p:spPr>
          <a:xfrm>
            <a:off x="3752215" y="2683510"/>
            <a:ext cx="7620" cy="38163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3"/>
          <a:stretch>
            <a:fillRect/>
          </a:stretch>
        </p:blipFill>
        <p:spPr>
          <a:xfrm>
            <a:off x="6894830" y="3083560"/>
            <a:ext cx="3848100" cy="3035300"/>
          </a:xfrm>
          <a:prstGeom prst="rect">
            <a:avLst/>
          </a:prstGeom>
        </p:spPr>
      </p:pic>
      <p:cxnSp>
        <p:nvCxnSpPr>
          <p:cNvPr id="15" name="直接箭头连接符 14"/>
          <p:cNvCxnSpPr/>
          <p:nvPr/>
        </p:nvCxnSpPr>
        <p:spPr>
          <a:xfrm flipV="1">
            <a:off x="5789930" y="4592955"/>
            <a:ext cx="986790" cy="825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7994" y="448347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89219" y="1467522"/>
            <a:ext cx="3140453" cy="583565"/>
          </a:xfrm>
          <a:prstGeom prst="rect">
            <a:avLst/>
          </a:prstGeom>
          <a:noFill/>
        </p:spPr>
        <p:txBody>
          <a:bodyPr wrap="square" rtlCol="0">
            <a:spAutoFit/>
          </a:bodyPr>
          <a:lstStyle/>
          <a:p>
            <a:endParaRPr lang="zh-CN" altLang="en-US" sz="3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10416208" y="6175829"/>
            <a:ext cx="431733" cy="365125"/>
          </a:xfrm>
        </p:spPr>
        <p:txBody>
          <a:bodyPr/>
          <a:lstStyle/>
          <a:p>
            <a:fld id="{44FE8081-9BD5-4D7C-946C-6E41C6C19654}" type="slidenum">
              <a:rPr lang="zh-CN" altLang="en-US" smtClean="0"/>
            </a:fld>
            <a:endParaRPr lang="zh-CN" altLang="en-US"/>
          </a:p>
        </p:txBody>
      </p:sp>
      <p:sp>
        <p:nvSpPr>
          <p:cNvPr id="15" name="圆角矩形 2"/>
          <p:cNvSpPr/>
          <p:nvPr>
            <p:custDataLst>
              <p:tags r:id="rId1"/>
            </p:custDataLst>
          </p:nvPr>
        </p:nvSpPr>
        <p:spPr>
          <a:xfrm>
            <a:off x="648876" y="204262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6" name="文本框 15"/>
          <p:cNvSpPr txBox="1"/>
          <p:nvPr>
            <p:custDataLst>
              <p:tags r:id="rId2"/>
            </p:custDataLst>
          </p:nvPr>
        </p:nvSpPr>
        <p:spPr>
          <a:xfrm>
            <a:off x="997595" y="2194644"/>
            <a:ext cx="396713" cy="561244"/>
          </a:xfrm>
          <a:prstGeom prst="rect">
            <a:avLst/>
          </a:prstGeom>
          <a:noFill/>
        </p:spPr>
        <p:txBody>
          <a:bodyPr wrap="none" rtlCol="0" anchor="ctr" anchorCtr="0">
            <a:noAutofit/>
          </a:bodyPr>
          <a:p>
            <a:pPr algn="ctr"/>
            <a:r>
              <a:rPr lang="en-US" altLang="zh-CN" sz="4000" b="1" dirty="0">
                <a:solidFill>
                  <a:schemeClr val="accent1"/>
                </a:solidFill>
              </a:rPr>
              <a:t>01</a:t>
            </a:r>
            <a:endParaRPr lang="en-US" altLang="zh-CN" sz="4000" b="1" dirty="0">
              <a:solidFill>
                <a:schemeClr val="accent1"/>
              </a:solidFill>
            </a:endParaRPr>
          </a:p>
        </p:txBody>
      </p:sp>
      <p:cxnSp>
        <p:nvCxnSpPr>
          <p:cNvPr id="18" name="直接连接符 17"/>
          <p:cNvCxnSpPr/>
          <p:nvPr>
            <p:custDataLst>
              <p:tags r:id="rId3"/>
            </p:custDataLst>
          </p:nvPr>
        </p:nvCxnSpPr>
        <p:spPr>
          <a:xfrm>
            <a:off x="1802928" y="219680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9" name="圆角矩形 2"/>
          <p:cNvSpPr/>
          <p:nvPr>
            <p:custDataLst>
              <p:tags r:id="rId4"/>
            </p:custDataLst>
          </p:nvPr>
        </p:nvSpPr>
        <p:spPr>
          <a:xfrm>
            <a:off x="648876" y="309495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0" name="文本框 19"/>
          <p:cNvSpPr txBox="1"/>
          <p:nvPr>
            <p:custDataLst>
              <p:tags r:id="rId5"/>
            </p:custDataLst>
          </p:nvPr>
        </p:nvSpPr>
        <p:spPr>
          <a:xfrm>
            <a:off x="909376" y="3281952"/>
            <a:ext cx="573150" cy="561244"/>
          </a:xfrm>
          <a:prstGeom prst="rect">
            <a:avLst/>
          </a:prstGeom>
          <a:noFill/>
        </p:spPr>
        <p:txBody>
          <a:bodyPr wrap="none" rtlCol="0" anchor="ctr" anchorCtr="0">
            <a:noAutofit/>
          </a:bodyPr>
          <a:p>
            <a:pPr algn="ctr"/>
            <a:r>
              <a:rPr lang="en-US" altLang="zh-CN" sz="4000" b="1" dirty="0">
                <a:solidFill>
                  <a:schemeClr val="accent1"/>
                </a:solidFill>
              </a:rPr>
              <a:t>02</a:t>
            </a:r>
            <a:endParaRPr lang="en-US" altLang="zh-CN" sz="4000" b="1" dirty="0">
              <a:solidFill>
                <a:schemeClr val="accent1"/>
              </a:solidFill>
            </a:endParaRPr>
          </a:p>
        </p:txBody>
      </p:sp>
      <p:sp>
        <p:nvSpPr>
          <p:cNvPr id="21" name="文本框 20"/>
          <p:cNvSpPr txBox="1"/>
          <p:nvPr>
            <p:custDataLst>
              <p:tags r:id="rId6"/>
            </p:custDataLst>
          </p:nvPr>
        </p:nvSpPr>
        <p:spPr>
          <a:xfrm>
            <a:off x="1872257" y="317290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sym typeface="+mn-ea"/>
              </a:rPr>
              <a:t>取证需求</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 name="直接连接符 21"/>
          <p:cNvCxnSpPr/>
          <p:nvPr>
            <p:custDataLst>
              <p:tags r:id="rId7"/>
            </p:custDataLst>
          </p:nvPr>
        </p:nvCxnSpPr>
        <p:spPr>
          <a:xfrm>
            <a:off x="1802928" y="324893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23" name="圆角矩形 2"/>
          <p:cNvSpPr/>
          <p:nvPr>
            <p:custDataLst>
              <p:tags r:id="rId8"/>
            </p:custDataLst>
          </p:nvPr>
        </p:nvSpPr>
        <p:spPr>
          <a:xfrm>
            <a:off x="648335" y="4146735"/>
            <a:ext cx="5227515"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 name="文本框 1"/>
          <p:cNvSpPr txBox="1"/>
          <p:nvPr>
            <p:custDataLst>
              <p:tags r:id="rId9"/>
            </p:custDataLst>
          </p:nvPr>
        </p:nvSpPr>
        <p:spPr>
          <a:xfrm>
            <a:off x="909376" y="4299443"/>
            <a:ext cx="573150" cy="561244"/>
          </a:xfrm>
          <a:prstGeom prst="rect">
            <a:avLst/>
          </a:prstGeom>
          <a:noFill/>
        </p:spPr>
        <p:txBody>
          <a:bodyPr wrap="none" rtlCol="0" anchor="ctr" anchorCtr="0">
            <a:noAutofit/>
          </a:bodyPr>
          <a:p>
            <a:pPr algn="ctr"/>
            <a:r>
              <a:rPr lang="en-US" altLang="zh-CN" sz="4000" b="1" dirty="0">
                <a:solidFill>
                  <a:schemeClr val="accent1"/>
                </a:solidFill>
              </a:rPr>
              <a:t>03</a:t>
            </a:r>
            <a:endParaRPr lang="en-US" altLang="zh-CN" sz="4000" b="1" dirty="0">
              <a:solidFill>
                <a:schemeClr val="accent1"/>
              </a:solidFill>
            </a:endParaRPr>
          </a:p>
        </p:txBody>
      </p:sp>
      <p:sp>
        <p:nvSpPr>
          <p:cNvPr id="25" name="文本框 24"/>
          <p:cNvSpPr txBox="1"/>
          <p:nvPr>
            <p:custDataLst>
              <p:tags r:id="rId10"/>
            </p:custDataLst>
          </p:nvPr>
        </p:nvSpPr>
        <p:spPr>
          <a:xfrm>
            <a:off x="1872257" y="4146735"/>
            <a:ext cx="4188183" cy="866651"/>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存储机制</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custDataLst>
              <p:tags r:id="rId11"/>
            </p:custDataLst>
          </p:nvPr>
        </p:nvCxnSpPr>
        <p:spPr>
          <a:xfrm>
            <a:off x="1802928" y="4299443"/>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2"/>
            </p:custDataLst>
          </p:nvPr>
        </p:nvSpPr>
        <p:spPr>
          <a:xfrm>
            <a:off x="1872257" y="2163884"/>
            <a:ext cx="3429254" cy="658785"/>
          </a:xfrm>
          <a:prstGeom prst="rect">
            <a:avLst/>
          </a:prstGeom>
          <a:noFill/>
        </p:spPr>
        <p:txBody>
          <a:bodyPr wrap="square" rtlCol="0" anchor="ctr" anchorCtr="0">
            <a:noAutofit/>
          </a:bodyPr>
          <a:p>
            <a:pPr algn="l"/>
            <a:r>
              <a:rPr lang="zh-CN" altLang="en-US" sz="3200" b="1" dirty="0">
                <a:solidFill>
                  <a:srgbClr val="2D3AFF"/>
                </a:solidFill>
                <a:latin typeface="微软雅黑" panose="020B0503020204020204" pitchFamily="34" charset="-122"/>
                <a:ea typeface="微软雅黑" panose="020B0503020204020204" pitchFamily="34" charset="-122"/>
              </a:rPr>
              <a:t>基本概念</a:t>
            </a:r>
            <a:endParaRPr lang="zh-CN" altLang="en-US" sz="3200" b="1" dirty="0">
              <a:solidFill>
                <a:srgbClr val="2D3AFF"/>
              </a:solidFill>
              <a:latin typeface="微软雅黑" panose="020B0503020204020204" pitchFamily="34" charset="-122"/>
              <a:ea typeface="微软雅黑" panose="020B0503020204020204" pitchFamily="34" charset="-122"/>
            </a:endParaRPr>
          </a:p>
        </p:txBody>
      </p:sp>
      <p:sp>
        <p:nvSpPr>
          <p:cNvPr id="7" name="TextBox 42"/>
          <p:cNvSpPr txBox="1"/>
          <p:nvPr>
            <p:custDataLst>
              <p:tags r:id="rId13"/>
            </p:custDataLst>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chemeClr val="hlink"/>
                </a:solidFill>
                <a:cs typeface="+mn-cs"/>
              </a:rPr>
              <a:t>目录</a:t>
            </a:r>
            <a:endParaRPr lang="zh-CN" altLang="en-US" sz="3200" dirty="0">
              <a:solidFill>
                <a:schemeClr val="hlink"/>
              </a:solidFill>
              <a:cs typeface="+mn-cs"/>
            </a:endParaRPr>
          </a:p>
        </p:txBody>
      </p:sp>
      <p:sp>
        <p:nvSpPr>
          <p:cNvPr id="8" name="圆角矩形 2"/>
          <p:cNvSpPr/>
          <p:nvPr>
            <p:custDataLst>
              <p:tags r:id="rId14"/>
            </p:custDataLst>
          </p:nvPr>
        </p:nvSpPr>
        <p:spPr>
          <a:xfrm>
            <a:off x="6456586" y="204135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9" name="文本框 8"/>
          <p:cNvSpPr txBox="1"/>
          <p:nvPr>
            <p:custDataLst>
              <p:tags r:id="rId15"/>
            </p:custDataLst>
          </p:nvPr>
        </p:nvSpPr>
        <p:spPr>
          <a:xfrm>
            <a:off x="6805305" y="2193374"/>
            <a:ext cx="396713" cy="561244"/>
          </a:xfrm>
          <a:prstGeom prst="rect">
            <a:avLst/>
          </a:prstGeom>
          <a:noFill/>
        </p:spPr>
        <p:txBody>
          <a:bodyPr wrap="none" rtlCol="0" anchor="ctr" anchorCtr="0">
            <a:noAutofit/>
          </a:bodyPr>
          <a:p>
            <a:pPr algn="ctr"/>
            <a:r>
              <a:rPr lang="en-US" altLang="zh-CN" sz="4000" b="1" dirty="0">
                <a:solidFill>
                  <a:schemeClr val="accent1"/>
                </a:solidFill>
              </a:rPr>
              <a:t>04	</a:t>
            </a:r>
            <a:endParaRPr lang="en-US" altLang="zh-CN" sz="4000" b="1" dirty="0">
              <a:solidFill>
                <a:schemeClr val="accent1"/>
              </a:solidFill>
            </a:endParaRPr>
          </a:p>
        </p:txBody>
      </p:sp>
      <p:cxnSp>
        <p:nvCxnSpPr>
          <p:cNvPr id="10" name="直接连接符 9"/>
          <p:cNvCxnSpPr/>
          <p:nvPr>
            <p:custDataLst>
              <p:tags r:id="rId16"/>
            </p:custDataLst>
          </p:nvPr>
        </p:nvCxnSpPr>
        <p:spPr>
          <a:xfrm>
            <a:off x="7610638" y="219553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1" name="圆角矩形 2"/>
          <p:cNvSpPr/>
          <p:nvPr>
            <p:custDataLst>
              <p:tags r:id="rId17"/>
            </p:custDataLst>
          </p:nvPr>
        </p:nvSpPr>
        <p:spPr>
          <a:xfrm>
            <a:off x="6456586" y="309368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2" name="文本框 11"/>
          <p:cNvSpPr txBox="1"/>
          <p:nvPr>
            <p:custDataLst>
              <p:tags r:id="rId18"/>
            </p:custDataLst>
          </p:nvPr>
        </p:nvSpPr>
        <p:spPr>
          <a:xfrm>
            <a:off x="6717086" y="3280682"/>
            <a:ext cx="573150" cy="561244"/>
          </a:xfrm>
          <a:prstGeom prst="rect">
            <a:avLst/>
          </a:prstGeom>
          <a:noFill/>
        </p:spPr>
        <p:txBody>
          <a:bodyPr wrap="none" rtlCol="0" anchor="ctr" anchorCtr="0">
            <a:noAutofit/>
          </a:bodyPr>
          <a:p>
            <a:pPr algn="ctr"/>
            <a:r>
              <a:rPr lang="en-US" altLang="zh-CN" sz="4000" b="1" dirty="0">
                <a:solidFill>
                  <a:schemeClr val="accent1"/>
                </a:solidFill>
              </a:rPr>
              <a:t>05</a:t>
            </a:r>
            <a:endParaRPr lang="en-US" altLang="zh-CN" sz="4000" b="1" dirty="0">
              <a:solidFill>
                <a:schemeClr val="accent1"/>
              </a:solidFill>
            </a:endParaRPr>
          </a:p>
        </p:txBody>
      </p:sp>
      <p:sp>
        <p:nvSpPr>
          <p:cNvPr id="13" name="文本框 12"/>
          <p:cNvSpPr txBox="1"/>
          <p:nvPr>
            <p:custDataLst>
              <p:tags r:id="rId19"/>
            </p:custDataLst>
          </p:nvPr>
        </p:nvSpPr>
        <p:spPr>
          <a:xfrm>
            <a:off x="7679967" y="317163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证据展现</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custDataLst>
              <p:tags r:id="rId20"/>
            </p:custDataLst>
          </p:nvPr>
        </p:nvCxnSpPr>
        <p:spPr>
          <a:xfrm>
            <a:off x="7610638" y="324766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21"/>
            </p:custDataLst>
          </p:nvPr>
        </p:nvSpPr>
        <p:spPr>
          <a:xfrm>
            <a:off x="7679967" y="2162614"/>
            <a:ext cx="3429254"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获取</a:t>
            </a: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与分析</a:t>
            </a:r>
            <a:endPar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6" name="文本框 5"/>
          <p:cNvSpPr txBox="1"/>
          <p:nvPr/>
        </p:nvSpPr>
        <p:spPr>
          <a:xfrm>
            <a:off x="2768600" y="5598160"/>
            <a:ext cx="2411730" cy="787400"/>
          </a:xfrm>
          <a:prstGeom prst="rect">
            <a:avLst/>
          </a:prstGeom>
          <a:noFill/>
          <a:ln>
            <a:solidFill>
              <a:srgbClr val="2E75B6"/>
            </a:solidFill>
          </a:ln>
        </p:spPr>
        <p:txBody>
          <a:bodyPr wrap="square" rtlCol="0">
            <a:noAutofit/>
          </a:bodyPr>
          <a:p>
            <a:r>
              <a:rPr lang="en-US" altLang="zh-CN" sz="2000"/>
              <a:t>1.</a:t>
            </a:r>
            <a:r>
              <a:rPr lang="zh-CN" altLang="en-US" sz="2000"/>
              <a:t>点击</a:t>
            </a:r>
            <a:r>
              <a:rPr lang="en-US" altLang="zh-CN" sz="2000"/>
              <a:t>USBSTOR</a:t>
            </a:r>
            <a:endParaRPr lang="en-US" altLang="zh-CN" sz="2000"/>
          </a:p>
          <a:p>
            <a:r>
              <a:rPr lang="en-US" altLang="zh-CN" sz="2000"/>
              <a:t>2.</a:t>
            </a:r>
            <a:r>
              <a:rPr lang="zh-CN" altLang="en-US" sz="2000"/>
              <a:t>得到相关</a:t>
            </a:r>
            <a:r>
              <a:rPr lang="zh-CN" altLang="en-US" sz="2000"/>
              <a:t>信息</a:t>
            </a:r>
            <a:endParaRPr lang="zh-CN" altLang="en-US" sz="2000"/>
          </a:p>
        </p:txBody>
      </p:sp>
      <p:pic>
        <p:nvPicPr>
          <p:cNvPr id="2" name="图片 1"/>
          <p:cNvPicPr>
            <a:picLocks noChangeAspect="1"/>
          </p:cNvPicPr>
          <p:nvPr/>
        </p:nvPicPr>
        <p:blipFill>
          <a:blip r:embed="rId1"/>
          <a:stretch>
            <a:fillRect/>
          </a:stretch>
        </p:blipFill>
        <p:spPr>
          <a:xfrm>
            <a:off x="7037705" y="986155"/>
            <a:ext cx="3810000" cy="3530600"/>
          </a:xfrm>
          <a:prstGeom prst="rect">
            <a:avLst/>
          </a:prstGeom>
        </p:spPr>
      </p:pic>
      <p:pic>
        <p:nvPicPr>
          <p:cNvPr id="5" name="图片 4"/>
          <p:cNvPicPr>
            <a:picLocks noChangeAspect="1"/>
          </p:cNvPicPr>
          <p:nvPr/>
        </p:nvPicPr>
        <p:blipFill>
          <a:blip r:embed="rId2"/>
          <a:stretch>
            <a:fillRect/>
          </a:stretch>
        </p:blipFill>
        <p:spPr>
          <a:xfrm>
            <a:off x="1599565" y="914400"/>
            <a:ext cx="3797300" cy="4483100"/>
          </a:xfrm>
          <a:prstGeom prst="rect">
            <a:avLst/>
          </a:prstGeom>
        </p:spPr>
      </p:pic>
      <p:pic>
        <p:nvPicPr>
          <p:cNvPr id="8" name="图片 7"/>
          <p:cNvPicPr>
            <a:picLocks noChangeAspect="1"/>
          </p:cNvPicPr>
          <p:nvPr/>
        </p:nvPicPr>
        <p:blipFill>
          <a:blip r:embed="rId3"/>
          <a:stretch>
            <a:fillRect/>
          </a:stretch>
        </p:blipFill>
        <p:spPr>
          <a:xfrm>
            <a:off x="5754370" y="4742815"/>
            <a:ext cx="6132195" cy="1513840"/>
          </a:xfrm>
          <a:prstGeom prst="rect">
            <a:avLst/>
          </a:prstGeom>
        </p:spPr>
      </p:pic>
      <p:cxnSp>
        <p:nvCxnSpPr>
          <p:cNvPr id="11" name="直接箭头连接符 10"/>
          <p:cNvCxnSpPr/>
          <p:nvPr/>
        </p:nvCxnSpPr>
        <p:spPr>
          <a:xfrm>
            <a:off x="5332730" y="1013460"/>
            <a:ext cx="1318260" cy="381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3" name="文本框 2"/>
          <p:cNvSpPr txBox="1"/>
          <p:nvPr/>
        </p:nvSpPr>
        <p:spPr>
          <a:xfrm>
            <a:off x="3529965" y="1108075"/>
            <a:ext cx="5715000" cy="398780"/>
          </a:xfrm>
          <a:prstGeom prst="rect">
            <a:avLst/>
          </a:prstGeom>
          <a:noFill/>
        </p:spPr>
        <p:txBody>
          <a:bodyPr wrap="square" rtlCol="0">
            <a:spAutoFit/>
          </a:bodyPr>
          <a:p>
            <a:r>
              <a:rPr lang="zh-CN" altLang="en-US" sz="2000" b="1"/>
              <a:t>使用</a:t>
            </a:r>
            <a:r>
              <a:rPr lang="en-US" altLang="zh-CN" sz="2000" b="1"/>
              <a:t>Registry Explorer</a:t>
            </a:r>
            <a:r>
              <a:rPr lang="zh-CN" altLang="en-US" sz="2000" b="1"/>
              <a:t>查看电脑上上</a:t>
            </a:r>
            <a:r>
              <a:rPr lang="en-US" altLang="zh-CN" sz="2000" b="1"/>
              <a:t>USB</a:t>
            </a:r>
            <a:r>
              <a:rPr lang="zh-CN" altLang="en-US" sz="2000" b="1"/>
              <a:t>使用的记录</a:t>
            </a:r>
            <a:endParaRPr lang="zh-CN" altLang="en-US" sz="2000" b="1"/>
          </a:p>
        </p:txBody>
      </p:sp>
      <p:pic>
        <p:nvPicPr>
          <p:cNvPr id="7" name="图片 6"/>
          <p:cNvPicPr>
            <a:picLocks noChangeAspect="1"/>
          </p:cNvPicPr>
          <p:nvPr/>
        </p:nvPicPr>
        <p:blipFill>
          <a:blip r:embed="rId1"/>
          <a:srcRect t="11674"/>
          <a:stretch>
            <a:fillRect/>
          </a:stretch>
        </p:blipFill>
        <p:spPr>
          <a:xfrm>
            <a:off x="2174240" y="1817370"/>
            <a:ext cx="8426450" cy="653415"/>
          </a:xfrm>
          <a:prstGeom prst="rect">
            <a:avLst/>
          </a:prstGeom>
        </p:spPr>
      </p:pic>
      <p:pic>
        <p:nvPicPr>
          <p:cNvPr id="9" name="图片 8"/>
          <p:cNvPicPr>
            <a:picLocks noChangeAspect="1"/>
          </p:cNvPicPr>
          <p:nvPr/>
        </p:nvPicPr>
        <p:blipFill>
          <a:blip r:embed="rId2"/>
          <a:stretch>
            <a:fillRect/>
          </a:stretch>
        </p:blipFill>
        <p:spPr>
          <a:xfrm>
            <a:off x="2351405" y="2886710"/>
            <a:ext cx="8249285" cy="26727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4330700" y="1572260"/>
            <a:ext cx="4343400" cy="1092200"/>
          </a:xfrm>
          <a:prstGeom prst="rect">
            <a:avLst/>
          </a:prstGeom>
        </p:spPr>
      </p:pic>
      <p:pic>
        <p:nvPicPr>
          <p:cNvPr id="5" name="图片 4"/>
          <p:cNvPicPr>
            <a:picLocks noChangeAspect="1"/>
          </p:cNvPicPr>
          <p:nvPr/>
        </p:nvPicPr>
        <p:blipFill>
          <a:blip r:embed="rId2"/>
          <a:stretch>
            <a:fillRect/>
          </a:stretch>
        </p:blipFill>
        <p:spPr>
          <a:xfrm>
            <a:off x="2380615" y="3164205"/>
            <a:ext cx="7962900" cy="2292350"/>
          </a:xfrm>
          <a:prstGeom prst="rect">
            <a:avLst/>
          </a:prstGeom>
        </p:spPr>
      </p:pic>
      <p:sp>
        <p:nvSpPr>
          <p:cNvPr id="8" name="文本框 7"/>
          <p:cNvSpPr txBox="1"/>
          <p:nvPr/>
        </p:nvSpPr>
        <p:spPr>
          <a:xfrm>
            <a:off x="3529965" y="1108075"/>
            <a:ext cx="5715000" cy="398780"/>
          </a:xfrm>
          <a:prstGeom prst="rect">
            <a:avLst/>
          </a:prstGeom>
          <a:noFill/>
        </p:spPr>
        <p:txBody>
          <a:bodyPr wrap="square" rtlCol="0">
            <a:spAutoFit/>
          </a:bodyPr>
          <a:p>
            <a:r>
              <a:rPr lang="zh-CN" altLang="en-US" sz="2000" b="1"/>
              <a:t>使用</a:t>
            </a:r>
            <a:r>
              <a:rPr lang="en-US" altLang="zh-CN" sz="2000" b="1"/>
              <a:t>Registry Explorer</a:t>
            </a:r>
            <a:r>
              <a:rPr lang="zh-CN" altLang="en-US" sz="2000" b="1"/>
              <a:t>查看电脑上上</a:t>
            </a:r>
            <a:r>
              <a:rPr lang="en-US" altLang="zh-CN" sz="2000" b="1"/>
              <a:t>USB</a:t>
            </a:r>
            <a:r>
              <a:rPr lang="zh-CN" altLang="en-US" sz="2000" b="1"/>
              <a:t>使用的记录</a:t>
            </a:r>
            <a:endParaRPr lang="zh-CN" altLang="en-US" sz="2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hlink"/>
                </a:solidFill>
                <a:cs typeface="+mn-cs"/>
              </a:rPr>
              <a:t> 5.</a:t>
            </a:r>
            <a:r>
              <a:rPr lang="zh-CN" altLang="en-US" sz="3200" noProof="0" dirty="0">
                <a:solidFill>
                  <a:srgbClr val="2D3AFF"/>
                </a:solidFill>
                <a:uLnTx/>
                <a:uFillTx/>
                <a:latin typeface="Times New Roman" panose="02020603050405020304" pitchFamily="18" charset="0"/>
                <a:cs typeface="Times New Roman" panose="02020603050405020304" pitchFamily="18" charset="0"/>
                <a:sym typeface="+mn-ea"/>
              </a:rPr>
              <a:t>证据展现</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243840" y="1179830"/>
            <a:ext cx="11704320" cy="2047240"/>
          </a:xfrm>
          <a:prstGeom prst="rect">
            <a:avLst/>
          </a:prstGeom>
        </p:spPr>
      </p:pic>
      <p:pic>
        <p:nvPicPr>
          <p:cNvPr id="5" name="图片 4"/>
          <p:cNvPicPr>
            <a:picLocks noChangeAspect="1"/>
          </p:cNvPicPr>
          <p:nvPr/>
        </p:nvPicPr>
        <p:blipFill>
          <a:blip r:embed="rId2"/>
          <a:stretch>
            <a:fillRect/>
          </a:stretch>
        </p:blipFill>
        <p:spPr>
          <a:xfrm>
            <a:off x="6607175" y="3116580"/>
            <a:ext cx="5340985" cy="3268980"/>
          </a:xfrm>
          <a:prstGeom prst="rect">
            <a:avLst/>
          </a:prstGeom>
        </p:spPr>
      </p:pic>
      <p:sp>
        <p:nvSpPr>
          <p:cNvPr id="7" name="文本框 6"/>
          <p:cNvSpPr txBox="1"/>
          <p:nvPr/>
        </p:nvSpPr>
        <p:spPr>
          <a:xfrm>
            <a:off x="243840" y="3375660"/>
            <a:ext cx="6350000" cy="2522220"/>
          </a:xfrm>
          <a:prstGeom prst="rect">
            <a:avLst/>
          </a:prstGeom>
          <a:solidFill>
            <a:schemeClr val="accent1">
              <a:lumMod val="20000"/>
              <a:lumOff val="80000"/>
            </a:schemeClr>
          </a:solidFill>
        </p:spPr>
        <p:txBody>
          <a:bodyPr wrap="square">
            <a:noAutofit/>
          </a:bodyPr>
          <a:p>
            <a:pPr marL="0" indent="0"/>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经对涉案计算机注册表中相关</a:t>
            </a:r>
            <a:r>
              <a:rPr lang="en-US" altLang="zh-CN" sz="1600" b="0" i="0">
                <a:solidFill>
                  <a:srgbClr val="000000"/>
                </a:solidFill>
                <a:latin typeface="宋体" panose="02010600030101010101" pitchFamily="2" charset="-122"/>
                <a:ea typeface="宋体" panose="02010600030101010101" pitchFamily="2" charset="-122"/>
                <a:cs typeface="宋体" panose="02010600030101010101" pitchFamily="2" charset="-122"/>
              </a:rPr>
              <a:t>USB</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设备信息进行提取与分析，获取</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了包括设备描述、硬件</a:t>
            </a:r>
            <a:r>
              <a:rPr lang="en-US" altLang="zh-CN" sz="1600" b="0" i="0">
                <a:solidFill>
                  <a:srgbClr val="000000"/>
                </a:solidFill>
                <a:latin typeface="宋体" panose="02010600030101010101" pitchFamily="2" charset="-122"/>
                <a:ea typeface="宋体" panose="02010600030101010101" pitchFamily="2" charset="-122"/>
                <a:cs typeface="宋体" panose="02010600030101010101" pitchFamily="2" charset="-122"/>
              </a:rPr>
              <a:t>ID</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、驱动程序、制造商、设备能力及配置标志等关键字段内容。</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这些信息对于</a:t>
            </a:r>
            <a:r>
              <a:rPr lang="en-US" altLang="zh-CN" sz="1600" b="0" i="0">
                <a:solidFill>
                  <a:srgbClr val="000000"/>
                </a:solidFill>
                <a:latin typeface="宋体" panose="02010600030101010101" pitchFamily="2" charset="-122"/>
                <a:ea typeface="宋体" panose="02010600030101010101" pitchFamily="2" charset="-122"/>
                <a:cs typeface="宋体" panose="02010600030101010101" pitchFamily="2" charset="-122"/>
              </a:rPr>
              <a:t>USB</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设备的唯一性识别、类型归属判断、物理连接记录以及驱动服务加载情况的溯源均具有重要意义。</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结合上述数据，可有效重建</a:t>
            </a:r>
            <a:r>
              <a:rPr lang="en-US" altLang="zh-CN" sz="1600" b="0" i="0">
                <a:solidFill>
                  <a:srgbClr val="000000"/>
                </a:solidFill>
                <a:latin typeface="宋体" panose="02010600030101010101" pitchFamily="2" charset="-122"/>
                <a:ea typeface="宋体" panose="02010600030101010101" pitchFamily="2" charset="-122"/>
                <a:cs typeface="宋体" panose="02010600030101010101" pitchFamily="2" charset="-122"/>
              </a:rPr>
              <a:t>USB</a:t>
            </a:r>
            <a:r>
              <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rPr>
              <a:t>设备在本机的使用历史，明确各类存储介质的接入及操作痕迹，为后续涉案数据流转路径追溯、可疑外部设备识别及系统安全性评估提供了坚实的数据基础。</a:t>
            </a:r>
            <a:endParaRPr lang="zh-CN" altLang="en-US" sz="1600" b="0" i="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9418" y="3594756"/>
            <a:ext cx="10467340" cy="101566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zh-CN" altLang="en-US" sz="6000" b="1" dirty="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rPr>
              <a:t>谢谢！</a:t>
            </a:r>
            <a:endParaRPr lang="zh-CN" altLang="en-US" sz="6000" b="1" dirty="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45492" y="1354488"/>
            <a:ext cx="1016549" cy="10165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1.</a:t>
            </a:r>
            <a:r>
              <a:rPr lang="zh-CN" altLang="en-US" sz="3200" dirty="0">
                <a:solidFill>
                  <a:schemeClr val="hlink"/>
                </a:solidFill>
                <a:cs typeface="+mn-cs"/>
              </a:rPr>
              <a:t>基本概念</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2" name="文本框 1"/>
          <p:cNvSpPr txBox="1"/>
          <p:nvPr/>
        </p:nvSpPr>
        <p:spPr>
          <a:xfrm>
            <a:off x="1502410" y="1818640"/>
            <a:ext cx="9396730" cy="1087120"/>
          </a:xfrm>
          <a:prstGeom prst="rect">
            <a:avLst/>
          </a:prstGeom>
          <a:solidFill>
            <a:schemeClr val="accent1">
              <a:lumMod val="20000"/>
              <a:lumOff val="80000"/>
            </a:schemeClr>
          </a:solidFill>
        </p:spPr>
        <p:txBody>
          <a:bodyPr wrap="square" rtlCol="0">
            <a:noAutofit/>
          </a:bodyPr>
          <a:p>
            <a:pPr indent="0" fontAlgn="auto">
              <a:lnSpc>
                <a:spcPct val="150000"/>
              </a:lnSpc>
            </a:pPr>
            <a:r>
              <a:rPr lang="zh-CN" altLang="en-US" sz="2000"/>
              <a:t>用户行为泛指用户在操作系统、应用程序和网络服务时所执行的各种动作及其产生的痕迹，包括但不限于登录登出、程序执行、文件读写、网络访问等</a:t>
            </a:r>
            <a:r>
              <a:rPr lang="zh-CN" altLang="en-US" sz="2000"/>
              <a:t>动作。</a:t>
            </a:r>
            <a:endParaRPr lang="zh-CN" altLang="en-US" sz="2000"/>
          </a:p>
        </p:txBody>
      </p:sp>
      <p:sp>
        <p:nvSpPr>
          <p:cNvPr id="13" name="文本框 12"/>
          <p:cNvSpPr txBox="1"/>
          <p:nvPr/>
        </p:nvSpPr>
        <p:spPr>
          <a:xfrm>
            <a:off x="1046480" y="1229360"/>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什么是计算机取证中的用户行为？</a:t>
            </a:r>
            <a:endParaRPr lang="zh-CN" altLang="en-US" sz="2200" b="1" dirty="0">
              <a:latin typeface="宋体" panose="02010600030101010101" pitchFamily="2" charset="-122"/>
              <a:ea typeface="宋体" panose="02010600030101010101" pitchFamily="2" charset="-122"/>
              <a:sym typeface="+mn-ea"/>
            </a:endParaRPr>
          </a:p>
        </p:txBody>
      </p:sp>
      <p:sp>
        <p:nvSpPr>
          <p:cNvPr id="15" name="文本框 14"/>
          <p:cNvSpPr txBox="1"/>
          <p:nvPr/>
        </p:nvSpPr>
        <p:spPr>
          <a:xfrm>
            <a:off x="1502410" y="3686175"/>
            <a:ext cx="9396730" cy="1990090"/>
          </a:xfrm>
          <a:prstGeom prst="rect">
            <a:avLst/>
          </a:prstGeom>
          <a:solidFill>
            <a:schemeClr val="accent1">
              <a:lumMod val="20000"/>
              <a:lumOff val="80000"/>
            </a:schemeClr>
          </a:solidFill>
        </p:spPr>
        <p:txBody>
          <a:bodyPr wrap="square" rtlCol="0">
            <a:noAutofit/>
          </a:bodyPr>
          <a:p>
            <a:pPr indent="0" fontAlgn="auto">
              <a:lnSpc>
                <a:spcPct val="150000"/>
              </a:lnSpc>
            </a:pPr>
            <a:r>
              <a:rPr lang="zh-CN" altLang="en-US" sz="2000"/>
              <a:t>用户行为取证分析是指通过多源数据，如系统调用、网络会话、输入设备动态等，重建用户在设备或网络上的行为过程。</a:t>
            </a:r>
            <a:endParaRPr lang="zh-CN" altLang="en-US" sz="2000"/>
          </a:p>
          <a:p>
            <a:pPr indent="0" fontAlgn="auto">
              <a:lnSpc>
                <a:spcPct val="150000"/>
              </a:lnSpc>
            </a:pPr>
            <a:r>
              <a:rPr lang="zh-CN" altLang="en-US" sz="2000"/>
              <a:t>它既包括对静态证据的分析，也涵盖对动态证据的实时或离线取证，主要涉及主机行为与网络行为的</a:t>
            </a:r>
            <a:r>
              <a:rPr lang="zh-CN" altLang="en-US" sz="2000"/>
              <a:t>取证分析。</a:t>
            </a:r>
            <a:endParaRPr lang="zh-CN" altLang="en-US" sz="2000"/>
          </a:p>
        </p:txBody>
      </p:sp>
      <p:sp>
        <p:nvSpPr>
          <p:cNvPr id="16" name="文本框 15"/>
          <p:cNvSpPr txBox="1"/>
          <p:nvPr/>
        </p:nvSpPr>
        <p:spPr>
          <a:xfrm>
            <a:off x="1046480" y="3096895"/>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什么是用户行为取证分析？</a:t>
            </a:r>
            <a:endParaRPr lang="zh-CN" altLang="en-US" sz="2200" b="1"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1.</a:t>
            </a:r>
            <a:r>
              <a:rPr lang="zh-CN" altLang="en-US" sz="3200" dirty="0">
                <a:solidFill>
                  <a:schemeClr val="hlink"/>
                </a:solidFill>
                <a:cs typeface="+mn-cs"/>
              </a:rPr>
              <a:t>基本概念</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2" name="文本框 1"/>
          <p:cNvSpPr txBox="1"/>
          <p:nvPr/>
        </p:nvSpPr>
        <p:spPr>
          <a:xfrm>
            <a:off x="1502410" y="1818640"/>
            <a:ext cx="4593590" cy="1087120"/>
          </a:xfrm>
          <a:prstGeom prst="rect">
            <a:avLst/>
          </a:prstGeom>
          <a:solidFill>
            <a:schemeClr val="accent1">
              <a:lumMod val="20000"/>
              <a:lumOff val="80000"/>
            </a:schemeClr>
          </a:solidFill>
        </p:spPr>
        <p:txBody>
          <a:bodyPr wrap="square" rtlCol="0">
            <a:noAutofit/>
          </a:bodyPr>
          <a:p>
            <a:pPr indent="0" fontAlgn="auto">
              <a:lnSpc>
                <a:spcPct val="150000"/>
              </a:lnSpc>
            </a:pPr>
            <a:r>
              <a:rPr lang="zh-CN" altLang="en-US" sz="2000"/>
              <a:t>指用户在本地计算机或服务器上的操作和活动。</a:t>
            </a:r>
            <a:endParaRPr lang="zh-CN" altLang="en-US" sz="2000"/>
          </a:p>
          <a:p>
            <a:pPr indent="0" fontAlgn="auto">
              <a:lnSpc>
                <a:spcPct val="150000"/>
              </a:lnSpc>
            </a:pPr>
            <a:endParaRPr lang="zh-CN" altLang="en-US" sz="2000"/>
          </a:p>
        </p:txBody>
      </p:sp>
      <p:sp>
        <p:nvSpPr>
          <p:cNvPr id="13" name="文本框 12"/>
          <p:cNvSpPr txBox="1"/>
          <p:nvPr/>
        </p:nvSpPr>
        <p:spPr>
          <a:xfrm>
            <a:off x="1046480" y="1229360"/>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什么是主机</a:t>
            </a:r>
            <a:r>
              <a:rPr lang="zh-CN" altLang="en-US" sz="2200" b="1" dirty="0">
                <a:latin typeface="宋体" panose="02010600030101010101" pitchFamily="2" charset="-122"/>
                <a:ea typeface="宋体" panose="02010600030101010101" pitchFamily="2" charset="-122"/>
                <a:sym typeface="+mn-ea"/>
              </a:rPr>
              <a:t>行为？</a:t>
            </a:r>
            <a:endParaRPr lang="zh-CN" altLang="en-US" sz="2200" b="1" dirty="0">
              <a:latin typeface="宋体" panose="02010600030101010101" pitchFamily="2" charset="-122"/>
              <a:ea typeface="宋体" panose="02010600030101010101" pitchFamily="2" charset="-122"/>
              <a:sym typeface="+mn-ea"/>
            </a:endParaRPr>
          </a:p>
        </p:txBody>
      </p:sp>
      <p:sp>
        <p:nvSpPr>
          <p:cNvPr id="3" name="文本框 2"/>
          <p:cNvSpPr txBox="1"/>
          <p:nvPr/>
        </p:nvSpPr>
        <p:spPr>
          <a:xfrm>
            <a:off x="1510030" y="3429000"/>
            <a:ext cx="4559935" cy="1768475"/>
          </a:xfrm>
          <a:prstGeom prst="rect">
            <a:avLst/>
          </a:prstGeom>
          <a:noFill/>
          <a:ln>
            <a:solidFill>
              <a:srgbClr val="0070C0"/>
            </a:solidFill>
          </a:ln>
        </p:spPr>
        <p:txBody>
          <a:bodyPr wrap="square" rtlCol="0">
            <a:noAutofit/>
          </a:bodyPr>
          <a:p>
            <a:r>
              <a:rPr lang="zh-CN" altLang="en-US"/>
              <a:t>常见行为：</a:t>
            </a:r>
            <a:endParaRPr lang="zh-CN" altLang="en-US"/>
          </a:p>
          <a:p>
            <a:r>
              <a:rPr lang="zh-CN" altLang="en-US"/>
              <a:t>登录或注销、文件操作、程序执行、设备连接、系统配置更改等</a:t>
            </a:r>
            <a:endParaRPr lang="zh-CN" altLang="en-US"/>
          </a:p>
          <a:p>
            <a:endParaRPr lang="zh-CN" altLang="en-US"/>
          </a:p>
          <a:p>
            <a:r>
              <a:rPr lang="zh-CN" altLang="en-US"/>
              <a:t>取证分析方法：</a:t>
            </a:r>
            <a:endParaRPr lang="zh-CN" altLang="en-US"/>
          </a:p>
          <a:p>
            <a:r>
              <a:rPr lang="zh-CN" altLang="en-US"/>
              <a:t>日志审查、文件系统分析、注册表分析等</a:t>
            </a:r>
            <a:endParaRPr lang="zh-CN" altLang="en-US"/>
          </a:p>
        </p:txBody>
      </p:sp>
      <p:pic>
        <p:nvPicPr>
          <p:cNvPr id="8" name="图片 7"/>
          <p:cNvPicPr>
            <a:picLocks noChangeAspect="1"/>
          </p:cNvPicPr>
          <p:nvPr/>
        </p:nvPicPr>
        <p:blipFill>
          <a:blip r:embed="rId1"/>
          <a:stretch>
            <a:fillRect/>
          </a:stretch>
        </p:blipFill>
        <p:spPr>
          <a:xfrm>
            <a:off x="6334125" y="1061085"/>
            <a:ext cx="5520690" cy="4089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1.</a:t>
            </a:r>
            <a:r>
              <a:rPr lang="zh-CN" altLang="en-US" sz="3200" dirty="0">
                <a:solidFill>
                  <a:schemeClr val="hlink"/>
                </a:solidFill>
                <a:cs typeface="+mn-cs"/>
              </a:rPr>
              <a:t>基本概念</a:t>
            </a:r>
            <a:endParaRPr lang="zh-CN" altLang="en-US" sz="3200" dirty="0">
              <a:solidFill>
                <a:schemeClr val="hlink"/>
              </a:solidFill>
              <a:cs typeface="+mn-cs"/>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16" name="文本框 15"/>
          <p:cNvSpPr txBox="1"/>
          <p:nvPr/>
        </p:nvSpPr>
        <p:spPr>
          <a:xfrm>
            <a:off x="1046480" y="1285240"/>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什么是</a:t>
            </a:r>
            <a:r>
              <a:rPr lang="zh-CN" altLang="en-US" sz="2200" b="1" dirty="0">
                <a:latin typeface="宋体" panose="02010600030101010101" pitchFamily="2" charset="-122"/>
                <a:ea typeface="宋体" panose="02010600030101010101" pitchFamily="2" charset="-122"/>
                <a:sym typeface="+mn-ea"/>
              </a:rPr>
              <a:t>网络行为？</a:t>
            </a:r>
            <a:endParaRPr lang="zh-CN" altLang="en-US" sz="2200" b="1" dirty="0">
              <a:latin typeface="宋体" panose="02010600030101010101" pitchFamily="2" charset="-122"/>
              <a:ea typeface="宋体" panose="02010600030101010101" pitchFamily="2" charset="-122"/>
              <a:sym typeface="+mn-ea"/>
            </a:endParaRPr>
          </a:p>
        </p:txBody>
      </p:sp>
      <p:sp>
        <p:nvSpPr>
          <p:cNvPr id="5" name="文本框 4"/>
          <p:cNvSpPr txBox="1"/>
          <p:nvPr/>
        </p:nvSpPr>
        <p:spPr>
          <a:xfrm>
            <a:off x="1502410" y="1875155"/>
            <a:ext cx="4593590" cy="1087120"/>
          </a:xfrm>
          <a:prstGeom prst="rect">
            <a:avLst/>
          </a:prstGeom>
          <a:solidFill>
            <a:schemeClr val="accent1">
              <a:lumMod val="20000"/>
              <a:lumOff val="80000"/>
            </a:schemeClr>
          </a:solidFill>
        </p:spPr>
        <p:txBody>
          <a:bodyPr wrap="square" rtlCol="0">
            <a:noAutofit/>
          </a:bodyPr>
          <a:p>
            <a:pPr indent="0" fontAlgn="auto">
              <a:lnSpc>
                <a:spcPct val="150000"/>
              </a:lnSpc>
            </a:pPr>
            <a:r>
              <a:rPr lang="zh-CN" altLang="en-US" sz="2000"/>
              <a:t>指用户通过网络进行的活动，包括数据传输和通信</a:t>
            </a:r>
            <a:endParaRPr lang="zh-CN" altLang="en-US" sz="2000"/>
          </a:p>
        </p:txBody>
      </p:sp>
      <p:sp>
        <p:nvSpPr>
          <p:cNvPr id="7" name="文本框 6"/>
          <p:cNvSpPr txBox="1"/>
          <p:nvPr/>
        </p:nvSpPr>
        <p:spPr>
          <a:xfrm>
            <a:off x="1502410" y="3520440"/>
            <a:ext cx="4559935" cy="1788795"/>
          </a:xfrm>
          <a:prstGeom prst="rect">
            <a:avLst/>
          </a:prstGeom>
          <a:noFill/>
          <a:ln>
            <a:solidFill>
              <a:srgbClr val="0070C0"/>
            </a:solidFill>
          </a:ln>
        </p:spPr>
        <p:txBody>
          <a:bodyPr wrap="square" rtlCol="0">
            <a:noAutofit/>
          </a:bodyPr>
          <a:p>
            <a:r>
              <a:rPr lang="zh-CN" altLang="en-US"/>
              <a:t>常见行为：</a:t>
            </a:r>
            <a:endParaRPr lang="zh-CN" altLang="en-US"/>
          </a:p>
          <a:p>
            <a:r>
              <a:rPr lang="zh-CN" altLang="en-US"/>
              <a:t>网络连接、数据传输、电子邮件通信、远程访问、使用网络服务等</a:t>
            </a:r>
            <a:endParaRPr lang="zh-CN" altLang="en-US"/>
          </a:p>
          <a:p>
            <a:endParaRPr lang="zh-CN" altLang="en-US"/>
          </a:p>
          <a:p>
            <a:r>
              <a:rPr lang="zh-CN" altLang="en-US"/>
              <a:t>取证分析</a:t>
            </a:r>
            <a:r>
              <a:rPr lang="zh-CN" altLang="en-US"/>
              <a:t>方法：</a:t>
            </a:r>
            <a:endParaRPr lang="zh-CN" altLang="en-US"/>
          </a:p>
          <a:p>
            <a:r>
              <a:rPr lang="zh-CN" altLang="en-US"/>
              <a:t>网络流量捕获、日志分析、</a:t>
            </a:r>
            <a:r>
              <a:rPr lang="en-US" altLang="zh-CN"/>
              <a:t>DNS</a:t>
            </a:r>
            <a:r>
              <a:rPr lang="zh-CN" altLang="en-US"/>
              <a:t>查询记录</a:t>
            </a:r>
            <a:r>
              <a:rPr lang="zh-CN" altLang="en-US"/>
              <a:t>等</a:t>
            </a:r>
            <a:endParaRPr lang="zh-CN" altLang="en-US"/>
          </a:p>
        </p:txBody>
      </p:sp>
      <p:pic>
        <p:nvPicPr>
          <p:cNvPr id="11" name="图片 10"/>
          <p:cNvPicPr>
            <a:picLocks noChangeAspect="1"/>
          </p:cNvPicPr>
          <p:nvPr/>
        </p:nvPicPr>
        <p:blipFill>
          <a:blip r:embed="rId1"/>
          <a:stretch>
            <a:fillRect/>
          </a:stretch>
        </p:blipFill>
        <p:spPr>
          <a:xfrm>
            <a:off x="6454140" y="1875155"/>
            <a:ext cx="4883150" cy="3206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7994" y="448347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89219" y="1467522"/>
            <a:ext cx="3140453" cy="583565"/>
          </a:xfrm>
          <a:prstGeom prst="rect">
            <a:avLst/>
          </a:prstGeom>
          <a:noFill/>
        </p:spPr>
        <p:txBody>
          <a:bodyPr wrap="square" rtlCol="0">
            <a:spAutoFit/>
          </a:bodyPr>
          <a:lstStyle/>
          <a:p>
            <a:endParaRPr lang="zh-CN" altLang="en-US" sz="3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10416208" y="6175829"/>
            <a:ext cx="431733" cy="365125"/>
          </a:xfrm>
        </p:spPr>
        <p:txBody>
          <a:bodyPr/>
          <a:lstStyle/>
          <a:p>
            <a:fld id="{44FE8081-9BD5-4D7C-946C-6E41C6C19654}" type="slidenum">
              <a:rPr lang="zh-CN" altLang="en-US" smtClean="0"/>
            </a:fld>
            <a:endParaRPr lang="zh-CN" altLang="en-US"/>
          </a:p>
        </p:txBody>
      </p:sp>
      <p:sp>
        <p:nvSpPr>
          <p:cNvPr id="15" name="圆角矩形 2"/>
          <p:cNvSpPr/>
          <p:nvPr>
            <p:custDataLst>
              <p:tags r:id="rId1"/>
            </p:custDataLst>
          </p:nvPr>
        </p:nvSpPr>
        <p:spPr>
          <a:xfrm>
            <a:off x="648876" y="204262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6" name="文本框 15"/>
          <p:cNvSpPr txBox="1"/>
          <p:nvPr>
            <p:custDataLst>
              <p:tags r:id="rId2"/>
            </p:custDataLst>
          </p:nvPr>
        </p:nvSpPr>
        <p:spPr>
          <a:xfrm>
            <a:off x="997595" y="2194644"/>
            <a:ext cx="396713" cy="561244"/>
          </a:xfrm>
          <a:prstGeom prst="rect">
            <a:avLst/>
          </a:prstGeom>
          <a:noFill/>
        </p:spPr>
        <p:txBody>
          <a:bodyPr wrap="none" rtlCol="0" anchor="ctr" anchorCtr="0">
            <a:noAutofit/>
          </a:bodyPr>
          <a:p>
            <a:pPr algn="ctr"/>
            <a:r>
              <a:rPr lang="en-US" altLang="zh-CN" sz="4000" b="1" dirty="0">
                <a:solidFill>
                  <a:schemeClr val="accent1"/>
                </a:solidFill>
              </a:rPr>
              <a:t>01</a:t>
            </a:r>
            <a:endParaRPr lang="en-US" altLang="zh-CN" sz="4000" b="1" dirty="0">
              <a:solidFill>
                <a:schemeClr val="accent1"/>
              </a:solidFill>
            </a:endParaRPr>
          </a:p>
        </p:txBody>
      </p:sp>
      <p:cxnSp>
        <p:nvCxnSpPr>
          <p:cNvPr id="18" name="直接连接符 17"/>
          <p:cNvCxnSpPr/>
          <p:nvPr>
            <p:custDataLst>
              <p:tags r:id="rId3"/>
            </p:custDataLst>
          </p:nvPr>
        </p:nvCxnSpPr>
        <p:spPr>
          <a:xfrm>
            <a:off x="1802928" y="219680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9" name="圆角矩形 2"/>
          <p:cNvSpPr/>
          <p:nvPr>
            <p:custDataLst>
              <p:tags r:id="rId4"/>
            </p:custDataLst>
          </p:nvPr>
        </p:nvSpPr>
        <p:spPr>
          <a:xfrm>
            <a:off x="648876" y="309495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0" name="文本框 19"/>
          <p:cNvSpPr txBox="1"/>
          <p:nvPr>
            <p:custDataLst>
              <p:tags r:id="rId5"/>
            </p:custDataLst>
          </p:nvPr>
        </p:nvSpPr>
        <p:spPr>
          <a:xfrm>
            <a:off x="909376" y="3281952"/>
            <a:ext cx="573150" cy="561244"/>
          </a:xfrm>
          <a:prstGeom prst="rect">
            <a:avLst/>
          </a:prstGeom>
          <a:noFill/>
        </p:spPr>
        <p:txBody>
          <a:bodyPr wrap="none" rtlCol="0" anchor="ctr" anchorCtr="0">
            <a:noAutofit/>
          </a:bodyPr>
          <a:p>
            <a:pPr algn="ctr"/>
            <a:r>
              <a:rPr lang="en-US" altLang="zh-CN" sz="4000" b="1" dirty="0">
                <a:solidFill>
                  <a:schemeClr val="accent1"/>
                </a:solidFill>
              </a:rPr>
              <a:t>02</a:t>
            </a:r>
            <a:endParaRPr lang="en-US" altLang="zh-CN" sz="4000" b="1" dirty="0">
              <a:solidFill>
                <a:schemeClr val="accent1"/>
              </a:solidFill>
            </a:endParaRPr>
          </a:p>
        </p:txBody>
      </p:sp>
      <p:sp>
        <p:nvSpPr>
          <p:cNvPr id="21" name="文本框 20"/>
          <p:cNvSpPr txBox="1"/>
          <p:nvPr>
            <p:custDataLst>
              <p:tags r:id="rId6"/>
            </p:custDataLst>
          </p:nvPr>
        </p:nvSpPr>
        <p:spPr>
          <a:xfrm>
            <a:off x="1872257" y="317290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2D3AFF"/>
                </a:solidFill>
                <a:latin typeface="Times New Roman" panose="02020603050405020304" pitchFamily="18" charset="0"/>
                <a:ea typeface="微软雅黑" panose="020B0503020204020204" pitchFamily="34" charset="-122"/>
                <a:cs typeface="Times New Roman" panose="02020603050405020304" pitchFamily="18" charset="0"/>
                <a:sym typeface="+mn-ea"/>
              </a:rPr>
              <a:t>取证需求</a:t>
            </a:r>
            <a:endParaRPr lang="zh-CN" altLang="en-US" sz="3200" b="1" dirty="0">
              <a:solidFill>
                <a:srgbClr val="2D3A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2" name="直接连接符 21"/>
          <p:cNvCxnSpPr/>
          <p:nvPr>
            <p:custDataLst>
              <p:tags r:id="rId7"/>
            </p:custDataLst>
          </p:nvPr>
        </p:nvCxnSpPr>
        <p:spPr>
          <a:xfrm>
            <a:off x="1802928" y="324893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23" name="圆角矩形 2"/>
          <p:cNvSpPr/>
          <p:nvPr>
            <p:custDataLst>
              <p:tags r:id="rId8"/>
            </p:custDataLst>
          </p:nvPr>
        </p:nvSpPr>
        <p:spPr>
          <a:xfrm>
            <a:off x="648335" y="4146735"/>
            <a:ext cx="5227515"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 name="文本框 1"/>
          <p:cNvSpPr txBox="1"/>
          <p:nvPr>
            <p:custDataLst>
              <p:tags r:id="rId9"/>
            </p:custDataLst>
          </p:nvPr>
        </p:nvSpPr>
        <p:spPr>
          <a:xfrm>
            <a:off x="909376" y="4299443"/>
            <a:ext cx="573150" cy="561244"/>
          </a:xfrm>
          <a:prstGeom prst="rect">
            <a:avLst/>
          </a:prstGeom>
          <a:noFill/>
        </p:spPr>
        <p:txBody>
          <a:bodyPr wrap="none" rtlCol="0" anchor="ctr" anchorCtr="0">
            <a:noAutofit/>
          </a:bodyPr>
          <a:p>
            <a:pPr algn="ctr"/>
            <a:r>
              <a:rPr lang="en-US" altLang="zh-CN" sz="4000" b="1" dirty="0">
                <a:solidFill>
                  <a:schemeClr val="accent1"/>
                </a:solidFill>
              </a:rPr>
              <a:t>03</a:t>
            </a:r>
            <a:endParaRPr lang="en-US" altLang="zh-CN" sz="4000" b="1" dirty="0">
              <a:solidFill>
                <a:schemeClr val="accent1"/>
              </a:solidFill>
            </a:endParaRPr>
          </a:p>
        </p:txBody>
      </p:sp>
      <p:sp>
        <p:nvSpPr>
          <p:cNvPr id="25" name="文本框 24"/>
          <p:cNvSpPr txBox="1"/>
          <p:nvPr>
            <p:custDataLst>
              <p:tags r:id="rId10"/>
            </p:custDataLst>
          </p:nvPr>
        </p:nvSpPr>
        <p:spPr>
          <a:xfrm>
            <a:off x="1872257" y="4146735"/>
            <a:ext cx="4188183" cy="866651"/>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存储机制</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custDataLst>
              <p:tags r:id="rId11"/>
            </p:custDataLst>
          </p:nvPr>
        </p:nvCxnSpPr>
        <p:spPr>
          <a:xfrm>
            <a:off x="1802928" y="4299443"/>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2"/>
            </p:custDataLst>
          </p:nvPr>
        </p:nvSpPr>
        <p:spPr>
          <a:xfrm>
            <a:off x="1872257" y="2163884"/>
            <a:ext cx="3429254" cy="658785"/>
          </a:xfrm>
          <a:prstGeom prst="rect">
            <a:avLst/>
          </a:prstGeom>
          <a:noFill/>
        </p:spPr>
        <p:txBody>
          <a:bodyPr wrap="square" rtlCol="0" anchor="ctr" anchorCtr="0">
            <a:noAutofit/>
          </a:bodyPr>
          <a:p>
            <a:pPr algn="l"/>
            <a:r>
              <a:rPr lang="zh-CN" altLang="en-US" sz="3200" b="1" dirty="0">
                <a:solidFill>
                  <a:schemeClr val="tx1"/>
                </a:solidFill>
                <a:latin typeface="微软雅黑" panose="020B0503020204020204" pitchFamily="34" charset="-122"/>
                <a:ea typeface="微软雅黑" panose="020B0503020204020204" pitchFamily="34" charset="-122"/>
              </a:rPr>
              <a:t>基本概念</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7" name="TextBox 42"/>
          <p:cNvSpPr txBox="1"/>
          <p:nvPr>
            <p:custDataLst>
              <p:tags r:id="rId13"/>
            </p:custDataLst>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chemeClr val="hlink"/>
                </a:solidFill>
                <a:cs typeface="+mn-cs"/>
              </a:rPr>
              <a:t>目录</a:t>
            </a:r>
            <a:endParaRPr lang="zh-CN" altLang="en-US" sz="3200" dirty="0">
              <a:solidFill>
                <a:schemeClr val="hlink"/>
              </a:solidFill>
              <a:cs typeface="+mn-cs"/>
            </a:endParaRPr>
          </a:p>
        </p:txBody>
      </p:sp>
      <p:sp>
        <p:nvSpPr>
          <p:cNvPr id="8" name="圆角矩形 2"/>
          <p:cNvSpPr/>
          <p:nvPr>
            <p:custDataLst>
              <p:tags r:id="rId14"/>
            </p:custDataLst>
          </p:nvPr>
        </p:nvSpPr>
        <p:spPr>
          <a:xfrm>
            <a:off x="6456586" y="204135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9" name="文本框 8"/>
          <p:cNvSpPr txBox="1"/>
          <p:nvPr>
            <p:custDataLst>
              <p:tags r:id="rId15"/>
            </p:custDataLst>
          </p:nvPr>
        </p:nvSpPr>
        <p:spPr>
          <a:xfrm>
            <a:off x="6805305" y="2193374"/>
            <a:ext cx="396713" cy="561244"/>
          </a:xfrm>
          <a:prstGeom prst="rect">
            <a:avLst/>
          </a:prstGeom>
          <a:noFill/>
        </p:spPr>
        <p:txBody>
          <a:bodyPr wrap="none" rtlCol="0" anchor="ctr" anchorCtr="0">
            <a:noAutofit/>
          </a:bodyPr>
          <a:p>
            <a:pPr algn="ctr"/>
            <a:r>
              <a:rPr lang="en-US" altLang="zh-CN" sz="4000" b="1" dirty="0">
                <a:solidFill>
                  <a:schemeClr val="accent1"/>
                </a:solidFill>
              </a:rPr>
              <a:t>04	</a:t>
            </a:r>
            <a:endParaRPr lang="en-US" altLang="zh-CN" sz="4000" b="1" dirty="0">
              <a:solidFill>
                <a:schemeClr val="accent1"/>
              </a:solidFill>
            </a:endParaRPr>
          </a:p>
        </p:txBody>
      </p:sp>
      <p:cxnSp>
        <p:nvCxnSpPr>
          <p:cNvPr id="10" name="直接连接符 9"/>
          <p:cNvCxnSpPr/>
          <p:nvPr>
            <p:custDataLst>
              <p:tags r:id="rId16"/>
            </p:custDataLst>
          </p:nvPr>
        </p:nvCxnSpPr>
        <p:spPr>
          <a:xfrm>
            <a:off x="7610638" y="219553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1" name="圆角矩形 2"/>
          <p:cNvSpPr/>
          <p:nvPr>
            <p:custDataLst>
              <p:tags r:id="rId17"/>
            </p:custDataLst>
          </p:nvPr>
        </p:nvSpPr>
        <p:spPr>
          <a:xfrm>
            <a:off x="6456586" y="309368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2" name="文本框 11"/>
          <p:cNvSpPr txBox="1"/>
          <p:nvPr>
            <p:custDataLst>
              <p:tags r:id="rId18"/>
            </p:custDataLst>
          </p:nvPr>
        </p:nvSpPr>
        <p:spPr>
          <a:xfrm>
            <a:off x="6717086" y="3280682"/>
            <a:ext cx="573150" cy="561244"/>
          </a:xfrm>
          <a:prstGeom prst="rect">
            <a:avLst/>
          </a:prstGeom>
          <a:noFill/>
        </p:spPr>
        <p:txBody>
          <a:bodyPr wrap="none" rtlCol="0" anchor="ctr" anchorCtr="0">
            <a:noAutofit/>
          </a:bodyPr>
          <a:p>
            <a:pPr algn="ctr"/>
            <a:r>
              <a:rPr lang="en-US" altLang="zh-CN" sz="4000" b="1" dirty="0">
                <a:solidFill>
                  <a:schemeClr val="accent1"/>
                </a:solidFill>
              </a:rPr>
              <a:t>05</a:t>
            </a:r>
            <a:endParaRPr lang="en-US" altLang="zh-CN" sz="4000" b="1" dirty="0">
              <a:solidFill>
                <a:schemeClr val="accent1"/>
              </a:solidFill>
            </a:endParaRPr>
          </a:p>
        </p:txBody>
      </p:sp>
      <p:sp>
        <p:nvSpPr>
          <p:cNvPr id="13" name="文本框 12"/>
          <p:cNvSpPr txBox="1"/>
          <p:nvPr>
            <p:custDataLst>
              <p:tags r:id="rId19"/>
            </p:custDataLst>
          </p:nvPr>
        </p:nvSpPr>
        <p:spPr>
          <a:xfrm>
            <a:off x="7679967" y="317163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证据展现</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custDataLst>
              <p:tags r:id="rId20"/>
            </p:custDataLst>
          </p:nvPr>
        </p:nvCxnSpPr>
        <p:spPr>
          <a:xfrm>
            <a:off x="7610638" y="324766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21"/>
            </p:custDataLst>
          </p:nvPr>
        </p:nvSpPr>
        <p:spPr>
          <a:xfrm>
            <a:off x="7679967" y="2162614"/>
            <a:ext cx="3429254"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获取与分析</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2.</a:t>
            </a:r>
            <a:r>
              <a:rPr lang="zh-CN" altLang="en-US" sz="3200" dirty="0">
                <a:solidFill>
                  <a:schemeClr val="hlink"/>
                </a:solidFill>
                <a:cs typeface="+mn-cs"/>
              </a:rPr>
              <a:t>取证</a:t>
            </a:r>
            <a:r>
              <a:rPr lang="zh-CN" altLang="en-US" sz="3200" dirty="0">
                <a:solidFill>
                  <a:schemeClr val="hlink"/>
                </a:solidFill>
                <a:cs typeface="+mn-cs"/>
              </a:rPr>
              <a:t>需求</a:t>
            </a:r>
            <a:endParaRPr lang="zh-CN" altLang="en-US" sz="3200" dirty="0">
              <a:solidFill>
                <a:schemeClr val="hlink"/>
              </a:solidFill>
              <a:cs typeface="+mn-cs"/>
            </a:endParaRPr>
          </a:p>
        </p:txBody>
      </p:sp>
      <p:sp>
        <p:nvSpPr>
          <p:cNvPr id="24" name="矩形 23"/>
          <p:cNvSpPr/>
          <p:nvPr/>
        </p:nvSpPr>
        <p:spPr>
          <a:xfrm>
            <a:off x="3727319" y="491273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58739" y="167834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13" name="文本框 12"/>
          <p:cNvSpPr txBox="1"/>
          <p:nvPr/>
        </p:nvSpPr>
        <p:spPr>
          <a:xfrm>
            <a:off x="995045" y="1367155"/>
            <a:ext cx="6096000" cy="429895"/>
          </a:xfrm>
          <a:prstGeom prst="rect">
            <a:avLst/>
          </a:prstGeom>
          <a:noFill/>
        </p:spPr>
        <p:txBody>
          <a:bodyPr wrap="square" rtlCol="0" anchor="t">
            <a:spAutoFit/>
          </a:bodyPr>
          <a:p>
            <a:pPr marL="285750" indent="-285750">
              <a:buFont typeface="Wingdings" panose="05000000000000000000" pitchFamily="2" charset="2"/>
              <a:buChar char="Ø"/>
            </a:pPr>
            <a:r>
              <a:rPr lang="zh-CN" altLang="en-US" sz="2200" b="1" dirty="0">
                <a:latin typeface="宋体" panose="02010600030101010101" pitchFamily="2" charset="-122"/>
                <a:ea typeface="宋体" panose="02010600030101010101" pitchFamily="2" charset="-122"/>
                <a:sym typeface="+mn-ea"/>
              </a:rPr>
              <a:t>对</a:t>
            </a:r>
            <a:r>
              <a:rPr lang="zh-CN" altLang="en-US" sz="2200" b="1" dirty="0">
                <a:latin typeface="宋体" panose="02010600030101010101" pitchFamily="2" charset="-122"/>
                <a:ea typeface="宋体" panose="02010600030101010101" pitchFamily="2" charset="-122"/>
                <a:sym typeface="+mn-ea"/>
              </a:rPr>
              <a:t>用户行为取证分析的必要性</a:t>
            </a:r>
            <a:endParaRPr lang="zh-CN" altLang="en-US" sz="2200" b="1" dirty="0">
              <a:latin typeface="宋体" panose="02010600030101010101" pitchFamily="2" charset="-122"/>
              <a:ea typeface="宋体" panose="02010600030101010101" pitchFamily="2" charset="-122"/>
              <a:sym typeface="+mn-ea"/>
            </a:endParaRPr>
          </a:p>
        </p:txBody>
      </p:sp>
      <p:sp>
        <p:nvSpPr>
          <p:cNvPr id="7" name="文本框 6"/>
          <p:cNvSpPr txBox="1"/>
          <p:nvPr/>
        </p:nvSpPr>
        <p:spPr>
          <a:xfrm>
            <a:off x="1390015" y="2321560"/>
            <a:ext cx="9411335" cy="2529840"/>
          </a:xfrm>
          <a:prstGeom prst="rect">
            <a:avLst/>
          </a:prstGeom>
          <a:solidFill>
            <a:schemeClr val="accent1">
              <a:lumMod val="20000"/>
              <a:lumOff val="80000"/>
            </a:schemeClr>
          </a:solidFill>
          <a:ln>
            <a:noFill/>
          </a:ln>
        </p:spPr>
        <p:txBody>
          <a:bodyPr wrap="square" rtlCol="0">
            <a:noAutofit/>
          </a:bodyPr>
          <a:p>
            <a:r>
              <a:rPr lang="en-US" altLang="zh-CN" sz="2000"/>
              <a:t>1.</a:t>
            </a:r>
            <a:r>
              <a:rPr lang="zh-CN" altLang="en-US" sz="2000"/>
              <a:t>在取证分析中通过审查本地系统调用与事件日志来重建用户的操作轨迹，比对网络会话元数据和远程访问凭证，验证实际发起操作的账号与设备，从而精准确认</a:t>
            </a:r>
            <a:r>
              <a:rPr lang="en-US" altLang="zh-CN" sz="2000"/>
              <a:t>“</a:t>
            </a:r>
            <a:r>
              <a:rPr lang="zh-CN" altLang="en-US" sz="2000"/>
              <a:t>谁在何时何地以何种方式</a:t>
            </a:r>
            <a:r>
              <a:rPr lang="en-US" altLang="zh-CN" sz="2000"/>
              <a:t>”</a:t>
            </a:r>
            <a:r>
              <a:rPr lang="zh-CN" altLang="en-US" sz="2000"/>
              <a:t>执行了哪些关键行为。</a:t>
            </a:r>
            <a:endParaRPr lang="zh-CN" altLang="en-US" sz="2000"/>
          </a:p>
          <a:p>
            <a:endParaRPr lang="zh-CN" altLang="en-US" sz="2000"/>
          </a:p>
          <a:p>
            <a:r>
              <a:rPr lang="en-US" altLang="zh-CN" sz="2000"/>
              <a:t>2.</a:t>
            </a:r>
            <a:r>
              <a:rPr lang="zh-CN" altLang="en-US" sz="2000"/>
              <a:t>借助自动化时间线工具，将主机日志、文件系统痕迹和网络流量统一呈现在同一视图中，实现全链路证据构建与行为重现，通过严密的链路和流程记录，为后续司法审计提供可信的取证数据</a:t>
            </a:r>
            <a:endParaRPr lang="zh-CN" altLang="en-US" sz="2000"/>
          </a:p>
          <a:p>
            <a:endParaRPr lang="zh-CN"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2"/>
          <p:cNvSpPr txBox="1"/>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3200" dirty="0">
                <a:solidFill>
                  <a:schemeClr val="hlink"/>
                </a:solidFill>
                <a:cs typeface="+mn-cs"/>
              </a:rPr>
              <a:t> 2.</a:t>
            </a:r>
            <a:r>
              <a:rPr lang="zh-CN" altLang="en-US" sz="3200" dirty="0">
                <a:solidFill>
                  <a:schemeClr val="hlink"/>
                </a:solidFill>
                <a:cs typeface="+mn-cs"/>
              </a:rPr>
              <a:t>取证</a:t>
            </a:r>
            <a:r>
              <a:rPr lang="zh-CN" altLang="en-US" sz="3200" dirty="0">
                <a:solidFill>
                  <a:schemeClr val="hlink"/>
                </a:solidFill>
                <a:cs typeface="+mn-cs"/>
              </a:rPr>
              <a:t>需求</a:t>
            </a:r>
            <a:endParaRPr lang="zh-CN" altLang="en-US" sz="3200" dirty="0">
              <a:solidFill>
                <a:schemeClr val="hlink"/>
              </a:solidFill>
              <a:cs typeface="+mn-cs"/>
            </a:endParaRPr>
          </a:p>
        </p:txBody>
      </p:sp>
      <p:sp>
        <p:nvSpPr>
          <p:cNvPr id="24" name="矩形 23"/>
          <p:cNvSpPr/>
          <p:nvPr/>
        </p:nvSpPr>
        <p:spPr>
          <a:xfrm>
            <a:off x="3796534" y="4274557"/>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527954" y="1040167"/>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fld>
            <a:endParaRPr lang="zh-CN" altLang="en-US"/>
          </a:p>
        </p:txBody>
      </p:sp>
      <p:sp>
        <p:nvSpPr>
          <p:cNvPr id="11" name="矩形 10"/>
          <p:cNvSpPr/>
          <p:nvPr/>
        </p:nvSpPr>
        <p:spPr>
          <a:xfrm>
            <a:off x="3510149" y="4931782"/>
            <a:ext cx="3140453" cy="338426"/>
          </a:xfrm>
          <a:prstGeom prst="rect">
            <a:avLst/>
          </a:prstGeom>
          <a:noFill/>
        </p:spPr>
        <p:txBody>
          <a:bodyPr wrap="square" rtlCol="0">
            <a:spAutoFit/>
          </a:bodyPr>
          <a:p>
            <a:endParaRPr lang="zh-CN" altLang="en-US" sz="1600" dirty="0">
              <a:latin typeface="+mj-ea"/>
              <a:ea typeface="+mj-ea"/>
            </a:endParaRPr>
          </a:p>
        </p:txBody>
      </p:sp>
      <p:sp>
        <p:nvSpPr>
          <p:cNvPr id="15" name="矩形 14"/>
          <p:cNvSpPr/>
          <p:nvPr/>
        </p:nvSpPr>
        <p:spPr>
          <a:xfrm>
            <a:off x="4748174" y="1706282"/>
            <a:ext cx="3140453" cy="338426"/>
          </a:xfrm>
          <a:prstGeom prst="rect">
            <a:avLst/>
          </a:prstGeom>
          <a:noFill/>
        </p:spPr>
        <p:txBody>
          <a:bodyPr wrap="square" rtlCol="0">
            <a:spAutoFit/>
          </a:bodyPr>
          <a:p>
            <a:endParaRPr lang="zh-CN" altLang="en-US" sz="1600" dirty="0">
              <a:latin typeface="+mj-ea"/>
              <a:ea typeface="+mj-ea"/>
            </a:endParaRPr>
          </a:p>
        </p:txBody>
      </p:sp>
      <p:sp>
        <p:nvSpPr>
          <p:cNvPr id="18" name="标题 1"/>
          <p:cNvSpPr txBox="1"/>
          <p:nvPr>
            <p:custDataLst>
              <p:tags r:id="rId1"/>
            </p:custDataLst>
          </p:nvPr>
        </p:nvSpPr>
        <p:spPr>
          <a:xfrm>
            <a:off x="351790" y="1923415"/>
            <a:ext cx="3616960" cy="3288030"/>
          </a:xfrm>
          <a:prstGeom prst="roundRect">
            <a:avLst>
              <a:gd name="adj" fmla="val 5618"/>
            </a:avLst>
          </a:prstGeom>
          <a:solidFill>
            <a:schemeClr val="bg1"/>
          </a:solidFill>
          <a:ln w="12700" cap="sq">
            <a:solidFill>
              <a:schemeClr val="accent1"/>
            </a:solidFill>
            <a:miter/>
          </a:ln>
        </p:spPr>
        <p:txBody>
          <a:bodyPr vert="horz" wrap="square" lIns="91440" tIns="45720" rIns="91440" bIns="45720" rtlCol="0" anchor="t" anchorCtr="0"/>
          <a:p>
            <a:pPr algn="l">
              <a:lnSpc>
                <a:spcPct val="110000"/>
              </a:lnSpc>
            </a:pPr>
            <a:r>
              <a:rPr kumimoji="1" lang="zh-CN" altLang="en-US" b="1">
                <a:latin typeface="宋体" panose="02010600030101010101" pitchFamily="2" charset="-122"/>
                <a:ea typeface="宋体" panose="02010600030101010101" pitchFamily="2" charset="-122"/>
                <a:cs typeface="微软雅黑" panose="020B0503020204020204" pitchFamily="34" charset="-122"/>
                <a:sym typeface="+mn-ea"/>
              </a:rPr>
              <a:t>详细的操作时间线</a:t>
            </a: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sym typeface="+mn-ea"/>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sym typeface="+mn-ea"/>
            </a:endParaRPr>
          </a:p>
          <a:p>
            <a:pPr algn="l">
              <a:lnSpc>
                <a:spcPct val="110000"/>
              </a:lnSpc>
            </a:pPr>
            <a:r>
              <a:rPr kumimoji="1" lang="zh-CN" altLang="en-US" b="1">
                <a:latin typeface="宋体" panose="02010600030101010101" pitchFamily="2" charset="-122"/>
                <a:ea typeface="宋体" panose="02010600030101010101" pitchFamily="2" charset="-122"/>
                <a:cs typeface="微软雅黑" panose="020B0503020204020204" pitchFamily="34" charset="-122"/>
                <a:sym typeface="+mn-ea"/>
              </a:rPr>
              <a:t>利用系统调用、事件日志和时间戳重建用户从登录、程序执行到注销的全流程，明确每一步操作顺序。</a:t>
            </a: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p:txBody>
      </p:sp>
      <p:sp>
        <p:nvSpPr>
          <p:cNvPr id="23" name="标题 1"/>
          <p:cNvSpPr txBox="1"/>
          <p:nvPr>
            <p:custDataLst>
              <p:tags r:id="rId2"/>
            </p:custDataLst>
          </p:nvPr>
        </p:nvSpPr>
        <p:spPr>
          <a:xfrm>
            <a:off x="4280535" y="1932305"/>
            <a:ext cx="3623945" cy="3279775"/>
          </a:xfrm>
          <a:prstGeom prst="roundRect">
            <a:avLst>
              <a:gd name="adj" fmla="val 5618"/>
            </a:avLst>
          </a:prstGeom>
          <a:solidFill>
            <a:schemeClr val="bg1"/>
          </a:solidFill>
          <a:ln w="12700" cap="sq">
            <a:solidFill>
              <a:schemeClr val="accent1"/>
            </a:solidFill>
            <a:miter/>
          </a:ln>
        </p:spPr>
        <p:txBody>
          <a:bodyPr vert="horz" wrap="square" lIns="91440" tIns="45720" rIns="91440" bIns="45720" rtlCol="0" anchor="t" anchorCtr="0"/>
          <a:p>
            <a:pPr algn="l">
              <a:lnSpc>
                <a:spcPct val="110000"/>
              </a:lnSpc>
            </a:pPr>
            <a:r>
              <a:rPr kumimoji="1" lang="zh-CN" altLang="en-US" b="1">
                <a:latin typeface="宋体" panose="02010600030101010101" pitchFamily="2" charset="-122"/>
                <a:ea typeface="宋体" panose="02010600030101010101" pitchFamily="2" charset="-122"/>
                <a:cs typeface="宋体" panose="02010600030101010101" pitchFamily="2" charset="-122"/>
              </a:rPr>
              <a:t>文件访问与修改痕迹</a:t>
            </a: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r>
              <a:rPr kumimoji="1" lang="zh-CN" altLang="en-US" b="1">
                <a:latin typeface="宋体" panose="02010600030101010101" pitchFamily="2" charset="-122"/>
                <a:ea typeface="宋体" panose="02010600030101010101" pitchFamily="2" charset="-122"/>
                <a:cs typeface="宋体" panose="02010600030101010101" pitchFamily="2" charset="-122"/>
              </a:rPr>
              <a:t>从文件系统提取创建、打开、复制、删除等记录，还原操作时序，识别数据泄露与篡改，为取证与责任认定提供证据。</a:t>
            </a: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10000"/>
              </a:lnSpc>
            </a:pPr>
            <a:endParaRPr kumimoji="1" lang="en-US" altLang="zh-CN" b="1">
              <a:latin typeface="宋体" panose="02010600030101010101" pitchFamily="2" charset="-122"/>
              <a:ea typeface="宋体" panose="02010600030101010101" pitchFamily="2" charset="-122"/>
              <a:cs typeface="宋体" panose="02010600030101010101" pitchFamily="2" charset="-122"/>
            </a:endParaRPr>
          </a:p>
        </p:txBody>
      </p:sp>
      <p:sp>
        <p:nvSpPr>
          <p:cNvPr id="28" name="矩形 27"/>
          <p:cNvSpPr/>
          <p:nvPr/>
        </p:nvSpPr>
        <p:spPr>
          <a:xfrm>
            <a:off x="8683904" y="1706282"/>
            <a:ext cx="3140453" cy="338426"/>
          </a:xfrm>
          <a:prstGeom prst="rect">
            <a:avLst/>
          </a:prstGeom>
          <a:noFill/>
        </p:spPr>
        <p:txBody>
          <a:bodyPr wrap="square" rtlCol="0">
            <a:spAutoFit/>
          </a:bodyPr>
          <a:p>
            <a:endParaRPr lang="zh-CN" altLang="en-US" sz="1600" dirty="0">
              <a:latin typeface="+mj-ea"/>
              <a:ea typeface="+mj-ea"/>
            </a:endParaRPr>
          </a:p>
        </p:txBody>
      </p:sp>
      <p:sp>
        <p:nvSpPr>
          <p:cNvPr id="29" name="标题 1"/>
          <p:cNvSpPr txBox="1"/>
          <p:nvPr>
            <p:custDataLst>
              <p:tags r:id="rId3"/>
            </p:custDataLst>
          </p:nvPr>
        </p:nvSpPr>
        <p:spPr>
          <a:xfrm>
            <a:off x="8216265" y="1932305"/>
            <a:ext cx="3623945" cy="3279775"/>
          </a:xfrm>
          <a:prstGeom prst="roundRect">
            <a:avLst>
              <a:gd name="adj" fmla="val 5618"/>
            </a:avLst>
          </a:prstGeom>
          <a:solidFill>
            <a:schemeClr val="bg1"/>
          </a:solidFill>
          <a:ln w="12700" cap="sq">
            <a:solidFill>
              <a:schemeClr val="accent1"/>
            </a:solidFill>
            <a:miter/>
          </a:ln>
        </p:spPr>
        <p:txBody>
          <a:bodyPr vert="horz" wrap="square" lIns="91440" tIns="45720" rIns="91440" bIns="45720" rtlCol="0" anchor="t" anchorCtr="0"/>
          <a:p>
            <a:pPr algn="l">
              <a:lnSpc>
                <a:spcPct val="110000"/>
              </a:lnSpc>
            </a:pPr>
            <a:r>
              <a:rPr kumimoji="1" lang="zh-CN" altLang="en-US" b="1">
                <a:latin typeface="宋体" panose="02010600030101010101" pitchFamily="2" charset="-122"/>
                <a:ea typeface="宋体" panose="02010600030101010101" pitchFamily="2" charset="-122"/>
                <a:cs typeface="微软雅黑" panose="020B0503020204020204" pitchFamily="34" charset="-122"/>
              </a:rPr>
              <a:t>外设与设备连接情况</a:t>
            </a: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r>
              <a:rPr kumimoji="1" lang="zh-CN" altLang="en-US" b="1">
                <a:latin typeface="宋体" panose="02010600030101010101" pitchFamily="2" charset="-122"/>
                <a:ea typeface="宋体" panose="02010600030101010101" pitchFamily="2" charset="-122"/>
                <a:cs typeface="微软雅黑" panose="020B0503020204020204" pitchFamily="34" charset="-122"/>
              </a:rPr>
              <a:t>检索</a:t>
            </a:r>
            <a:r>
              <a:rPr kumimoji="1" lang="en-US" altLang="zh-CN" b="1">
                <a:latin typeface="宋体" panose="02010600030101010101" pitchFamily="2" charset="-122"/>
                <a:ea typeface="宋体" panose="02010600030101010101" pitchFamily="2" charset="-122"/>
                <a:cs typeface="微软雅黑" panose="020B0503020204020204" pitchFamily="34" charset="-122"/>
              </a:rPr>
              <a:t>USB</a:t>
            </a:r>
            <a:r>
              <a:rPr kumimoji="1" lang="zh-CN" altLang="en-US" b="1">
                <a:latin typeface="宋体" panose="02010600030101010101" pitchFamily="2" charset="-122"/>
                <a:ea typeface="宋体" panose="02010600030101010101" pitchFamily="2" charset="-122"/>
                <a:cs typeface="微软雅黑" panose="020B0503020204020204" pitchFamily="34" charset="-122"/>
              </a:rPr>
              <a:t>插拔、打印机或移动存储设备使用记录，重建物理数据导出路径。</a:t>
            </a: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r>
              <a:rPr kumimoji="1" lang="zh-CN" altLang="en-US" b="1">
                <a:latin typeface="宋体" panose="02010600030101010101" pitchFamily="2" charset="-122"/>
                <a:ea typeface="宋体" panose="02010600030101010101" pitchFamily="2" charset="-122"/>
                <a:cs typeface="微软雅黑" panose="020B0503020204020204" pitchFamily="34" charset="-122"/>
              </a:rPr>
              <a:t>弥补网络与文件取证的盲区，为完整还原案件提供关键证据。</a:t>
            </a: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a:p>
            <a:pPr algn="l">
              <a:lnSpc>
                <a:spcPct val="110000"/>
              </a:lnSpc>
            </a:pPr>
            <a:endParaRPr kumimoji="1" lang="zh-CN" altLang="en-US" b="1">
              <a:latin typeface="宋体" panose="02010600030101010101" pitchFamily="2" charset="-122"/>
              <a:ea typeface="宋体" panose="02010600030101010101" pitchFamily="2" charset="-122"/>
              <a:cs typeface="微软雅黑" panose="020B0503020204020204" pitchFamily="34" charset="-122"/>
            </a:endParaRPr>
          </a:p>
        </p:txBody>
      </p:sp>
      <p:sp>
        <p:nvSpPr>
          <p:cNvPr id="31" name="文本框 30"/>
          <p:cNvSpPr txBox="1"/>
          <p:nvPr/>
        </p:nvSpPr>
        <p:spPr>
          <a:xfrm>
            <a:off x="335280" y="1126490"/>
            <a:ext cx="11489055" cy="521970"/>
          </a:xfrm>
          <a:prstGeom prst="rect">
            <a:avLst/>
          </a:prstGeom>
          <a:noFill/>
        </p:spPr>
        <p:txBody>
          <a:bodyPr wrap="square" rtlCol="0" anchor="t">
            <a:spAutoFit/>
          </a:bodyPr>
          <a:p>
            <a:pPr indent="0" algn="ctr">
              <a:buFont typeface="Wingdings" panose="05000000000000000000" pitchFamily="2" charset="2"/>
              <a:buNone/>
            </a:pPr>
            <a:r>
              <a:rPr lang="zh-CN" altLang="en-US" sz="2800" b="1" dirty="0">
                <a:latin typeface="黑体" panose="02010609060101010101" charset="-122"/>
                <a:ea typeface="黑体" panose="02010609060101010101" charset="-122"/>
                <a:sym typeface="+mn-ea"/>
              </a:rPr>
              <a:t>对用户行为取证分析能得到什么？</a:t>
            </a:r>
            <a:endParaRPr lang="zh-CN" altLang="en-US" sz="2800" b="1" dirty="0">
              <a:latin typeface="黑体" panose="02010609060101010101" charset="-122"/>
              <a:ea typeface="黑体" panose="02010609060101010101"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507994" y="4483472"/>
            <a:ext cx="3140453" cy="338426"/>
          </a:xfrm>
          <a:prstGeom prst="rect">
            <a:avLst/>
          </a:prstGeom>
          <a:noFill/>
        </p:spPr>
        <p:txBody>
          <a:bodyPr wrap="square" rtlCol="0">
            <a:spAutoFit/>
          </a:bodyPr>
          <a:lstStyle/>
          <a:p>
            <a:endParaRPr lang="zh-CN" altLang="en-US" sz="1600" dirty="0">
              <a:latin typeface="+mj-ea"/>
              <a:ea typeface="+mj-ea"/>
            </a:endParaRPr>
          </a:p>
        </p:txBody>
      </p:sp>
      <p:sp>
        <p:nvSpPr>
          <p:cNvPr id="26" name="矩形 25"/>
          <p:cNvSpPr/>
          <p:nvPr/>
        </p:nvSpPr>
        <p:spPr>
          <a:xfrm>
            <a:off x="5489219" y="1467522"/>
            <a:ext cx="3140453" cy="583565"/>
          </a:xfrm>
          <a:prstGeom prst="rect">
            <a:avLst/>
          </a:prstGeom>
          <a:noFill/>
        </p:spPr>
        <p:txBody>
          <a:bodyPr wrap="square" rtlCol="0">
            <a:spAutoFit/>
          </a:bodyPr>
          <a:lstStyle/>
          <a:p>
            <a:endParaRPr lang="zh-CN" altLang="en-US" sz="3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10416208" y="6175829"/>
            <a:ext cx="431733" cy="365125"/>
          </a:xfrm>
        </p:spPr>
        <p:txBody>
          <a:bodyPr/>
          <a:lstStyle/>
          <a:p>
            <a:fld id="{44FE8081-9BD5-4D7C-946C-6E41C6C19654}" type="slidenum">
              <a:rPr lang="zh-CN" altLang="en-US" smtClean="0"/>
            </a:fld>
            <a:endParaRPr lang="zh-CN" altLang="en-US"/>
          </a:p>
        </p:txBody>
      </p:sp>
      <p:sp>
        <p:nvSpPr>
          <p:cNvPr id="15" name="圆角矩形 2"/>
          <p:cNvSpPr/>
          <p:nvPr>
            <p:custDataLst>
              <p:tags r:id="rId1"/>
            </p:custDataLst>
          </p:nvPr>
        </p:nvSpPr>
        <p:spPr>
          <a:xfrm>
            <a:off x="648876" y="204262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6" name="文本框 15"/>
          <p:cNvSpPr txBox="1"/>
          <p:nvPr>
            <p:custDataLst>
              <p:tags r:id="rId2"/>
            </p:custDataLst>
          </p:nvPr>
        </p:nvSpPr>
        <p:spPr>
          <a:xfrm>
            <a:off x="997595" y="2194644"/>
            <a:ext cx="396713" cy="561244"/>
          </a:xfrm>
          <a:prstGeom prst="rect">
            <a:avLst/>
          </a:prstGeom>
          <a:noFill/>
        </p:spPr>
        <p:txBody>
          <a:bodyPr wrap="none" rtlCol="0" anchor="ctr" anchorCtr="0">
            <a:noAutofit/>
          </a:bodyPr>
          <a:p>
            <a:pPr algn="ctr"/>
            <a:r>
              <a:rPr lang="en-US" altLang="zh-CN" sz="4000" b="1" dirty="0">
                <a:solidFill>
                  <a:schemeClr val="accent1"/>
                </a:solidFill>
              </a:rPr>
              <a:t>01</a:t>
            </a:r>
            <a:endParaRPr lang="en-US" altLang="zh-CN" sz="4000" b="1" dirty="0">
              <a:solidFill>
                <a:schemeClr val="accent1"/>
              </a:solidFill>
            </a:endParaRPr>
          </a:p>
        </p:txBody>
      </p:sp>
      <p:cxnSp>
        <p:nvCxnSpPr>
          <p:cNvPr id="18" name="直接连接符 17"/>
          <p:cNvCxnSpPr/>
          <p:nvPr>
            <p:custDataLst>
              <p:tags r:id="rId3"/>
            </p:custDataLst>
          </p:nvPr>
        </p:nvCxnSpPr>
        <p:spPr>
          <a:xfrm>
            <a:off x="1802928" y="219680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9" name="圆角矩形 2"/>
          <p:cNvSpPr/>
          <p:nvPr>
            <p:custDataLst>
              <p:tags r:id="rId4"/>
            </p:custDataLst>
          </p:nvPr>
        </p:nvSpPr>
        <p:spPr>
          <a:xfrm>
            <a:off x="648876" y="309495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0" name="文本框 19"/>
          <p:cNvSpPr txBox="1"/>
          <p:nvPr>
            <p:custDataLst>
              <p:tags r:id="rId5"/>
            </p:custDataLst>
          </p:nvPr>
        </p:nvSpPr>
        <p:spPr>
          <a:xfrm>
            <a:off x="909376" y="3281952"/>
            <a:ext cx="573150" cy="561244"/>
          </a:xfrm>
          <a:prstGeom prst="rect">
            <a:avLst/>
          </a:prstGeom>
          <a:noFill/>
        </p:spPr>
        <p:txBody>
          <a:bodyPr wrap="none" rtlCol="0" anchor="ctr" anchorCtr="0">
            <a:noAutofit/>
          </a:bodyPr>
          <a:p>
            <a:pPr algn="ctr"/>
            <a:r>
              <a:rPr lang="en-US" altLang="zh-CN" sz="4000" b="1" dirty="0">
                <a:solidFill>
                  <a:schemeClr val="accent1"/>
                </a:solidFill>
              </a:rPr>
              <a:t>02</a:t>
            </a:r>
            <a:endParaRPr lang="en-US" altLang="zh-CN" sz="4000" b="1" dirty="0">
              <a:solidFill>
                <a:schemeClr val="accent1"/>
              </a:solidFill>
            </a:endParaRPr>
          </a:p>
        </p:txBody>
      </p:sp>
      <p:sp>
        <p:nvSpPr>
          <p:cNvPr id="21" name="文本框 20"/>
          <p:cNvSpPr txBox="1"/>
          <p:nvPr>
            <p:custDataLst>
              <p:tags r:id="rId6"/>
            </p:custDataLst>
          </p:nvPr>
        </p:nvSpPr>
        <p:spPr>
          <a:xfrm>
            <a:off x="1872257" y="317290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取证需求</a:t>
            </a:r>
            <a:endParaRPr lang="zh-CN" altLang="en-US" sz="3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2" name="直接连接符 21"/>
          <p:cNvCxnSpPr/>
          <p:nvPr>
            <p:custDataLst>
              <p:tags r:id="rId7"/>
            </p:custDataLst>
          </p:nvPr>
        </p:nvCxnSpPr>
        <p:spPr>
          <a:xfrm>
            <a:off x="1802928" y="324893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23" name="圆角矩形 2"/>
          <p:cNvSpPr/>
          <p:nvPr>
            <p:custDataLst>
              <p:tags r:id="rId8"/>
            </p:custDataLst>
          </p:nvPr>
        </p:nvSpPr>
        <p:spPr>
          <a:xfrm>
            <a:off x="648335" y="4146735"/>
            <a:ext cx="5227515"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2" name="文本框 1"/>
          <p:cNvSpPr txBox="1"/>
          <p:nvPr>
            <p:custDataLst>
              <p:tags r:id="rId9"/>
            </p:custDataLst>
          </p:nvPr>
        </p:nvSpPr>
        <p:spPr>
          <a:xfrm>
            <a:off x="909376" y="4299443"/>
            <a:ext cx="573150" cy="561244"/>
          </a:xfrm>
          <a:prstGeom prst="rect">
            <a:avLst/>
          </a:prstGeom>
          <a:noFill/>
        </p:spPr>
        <p:txBody>
          <a:bodyPr wrap="none" rtlCol="0" anchor="ctr" anchorCtr="0">
            <a:noAutofit/>
          </a:bodyPr>
          <a:p>
            <a:pPr algn="ctr"/>
            <a:r>
              <a:rPr lang="en-US" altLang="zh-CN" sz="4000" b="1" dirty="0">
                <a:solidFill>
                  <a:schemeClr val="accent1"/>
                </a:solidFill>
              </a:rPr>
              <a:t>03</a:t>
            </a:r>
            <a:endParaRPr lang="en-US" altLang="zh-CN" sz="4000" b="1" dirty="0">
              <a:solidFill>
                <a:schemeClr val="accent1"/>
              </a:solidFill>
            </a:endParaRPr>
          </a:p>
        </p:txBody>
      </p:sp>
      <p:sp>
        <p:nvSpPr>
          <p:cNvPr id="25" name="文本框 24"/>
          <p:cNvSpPr txBox="1"/>
          <p:nvPr>
            <p:custDataLst>
              <p:tags r:id="rId10"/>
            </p:custDataLst>
          </p:nvPr>
        </p:nvSpPr>
        <p:spPr>
          <a:xfrm>
            <a:off x="1872257" y="4146735"/>
            <a:ext cx="4188183" cy="866651"/>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存储机制</a:t>
            </a:r>
            <a:endParaRPr lang="zh-CN" altLang="en-US" sz="3200" b="1" noProof="0" dirty="0">
              <a:ln>
                <a:noFill/>
              </a:ln>
              <a:solidFill>
                <a:srgbClr val="2D3AFF"/>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5" name="直接连接符 4"/>
          <p:cNvCxnSpPr/>
          <p:nvPr>
            <p:custDataLst>
              <p:tags r:id="rId11"/>
            </p:custDataLst>
          </p:nvPr>
        </p:nvCxnSpPr>
        <p:spPr>
          <a:xfrm>
            <a:off x="1802928" y="4299443"/>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6" name="文本框 5"/>
          <p:cNvSpPr txBox="1"/>
          <p:nvPr>
            <p:custDataLst>
              <p:tags r:id="rId12"/>
            </p:custDataLst>
          </p:nvPr>
        </p:nvSpPr>
        <p:spPr>
          <a:xfrm>
            <a:off x="1872257" y="2163884"/>
            <a:ext cx="3429254" cy="658785"/>
          </a:xfrm>
          <a:prstGeom prst="rect">
            <a:avLst/>
          </a:prstGeom>
          <a:noFill/>
        </p:spPr>
        <p:txBody>
          <a:bodyPr wrap="square" rtlCol="0" anchor="ctr" anchorCtr="0">
            <a:noAutofit/>
          </a:bodyPr>
          <a:p>
            <a:pPr algn="l"/>
            <a:r>
              <a:rPr lang="zh-CN" altLang="en-US" sz="3200" b="1" dirty="0">
                <a:solidFill>
                  <a:schemeClr val="tx1"/>
                </a:solidFill>
                <a:latin typeface="微软雅黑" panose="020B0503020204020204" pitchFamily="34" charset="-122"/>
                <a:ea typeface="微软雅黑" panose="020B0503020204020204" pitchFamily="34" charset="-122"/>
              </a:rPr>
              <a:t>基本概念</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7" name="TextBox 42"/>
          <p:cNvSpPr txBox="1"/>
          <p:nvPr>
            <p:custDataLst>
              <p:tags r:id="rId13"/>
            </p:custDataLst>
          </p:nvPr>
        </p:nvSpPr>
        <p:spPr>
          <a:xfrm>
            <a:off x="1679331" y="350569"/>
            <a:ext cx="6077687" cy="492125"/>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chemeClr val="hlink"/>
                </a:solidFill>
                <a:cs typeface="+mn-cs"/>
              </a:rPr>
              <a:t>目录</a:t>
            </a:r>
            <a:endParaRPr lang="zh-CN" altLang="en-US" sz="3200" dirty="0">
              <a:solidFill>
                <a:schemeClr val="hlink"/>
              </a:solidFill>
              <a:cs typeface="+mn-cs"/>
            </a:endParaRPr>
          </a:p>
        </p:txBody>
      </p:sp>
      <p:sp>
        <p:nvSpPr>
          <p:cNvPr id="8" name="圆角矩形 2"/>
          <p:cNvSpPr/>
          <p:nvPr>
            <p:custDataLst>
              <p:tags r:id="rId14"/>
            </p:custDataLst>
          </p:nvPr>
        </p:nvSpPr>
        <p:spPr>
          <a:xfrm>
            <a:off x="6456586" y="2041359"/>
            <a:ext cx="5225891"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9" name="文本框 8"/>
          <p:cNvSpPr txBox="1"/>
          <p:nvPr>
            <p:custDataLst>
              <p:tags r:id="rId15"/>
            </p:custDataLst>
          </p:nvPr>
        </p:nvSpPr>
        <p:spPr>
          <a:xfrm>
            <a:off x="6805305" y="2193374"/>
            <a:ext cx="396713" cy="561244"/>
          </a:xfrm>
          <a:prstGeom prst="rect">
            <a:avLst/>
          </a:prstGeom>
          <a:noFill/>
        </p:spPr>
        <p:txBody>
          <a:bodyPr wrap="none" rtlCol="0" anchor="ctr" anchorCtr="0">
            <a:noAutofit/>
          </a:bodyPr>
          <a:p>
            <a:pPr algn="ctr"/>
            <a:r>
              <a:rPr lang="en-US" altLang="zh-CN" sz="4000" b="1" dirty="0">
                <a:solidFill>
                  <a:schemeClr val="accent1"/>
                </a:solidFill>
              </a:rPr>
              <a:t>04	</a:t>
            </a:r>
            <a:endParaRPr lang="en-US" altLang="zh-CN" sz="4000" b="1" dirty="0">
              <a:solidFill>
                <a:schemeClr val="accent1"/>
              </a:solidFill>
            </a:endParaRPr>
          </a:p>
        </p:txBody>
      </p:sp>
      <p:cxnSp>
        <p:nvCxnSpPr>
          <p:cNvPr id="10" name="直接连接符 9"/>
          <p:cNvCxnSpPr/>
          <p:nvPr>
            <p:custDataLst>
              <p:tags r:id="rId16"/>
            </p:custDataLst>
          </p:nvPr>
        </p:nvCxnSpPr>
        <p:spPr>
          <a:xfrm>
            <a:off x="7610638" y="2195538"/>
            <a:ext cx="0" cy="625649"/>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11" name="圆角矩形 2"/>
          <p:cNvSpPr/>
          <p:nvPr>
            <p:custDataLst>
              <p:tags r:id="rId17"/>
            </p:custDataLst>
          </p:nvPr>
        </p:nvSpPr>
        <p:spPr>
          <a:xfrm>
            <a:off x="6456586" y="3093683"/>
            <a:ext cx="5226433" cy="866110"/>
          </a:xfrm>
          <a:prstGeom prst="roundRect">
            <a:avLst>
              <a:gd name="adj" fmla="val 15901"/>
            </a:avLst>
          </a:prstGeom>
          <a:solidFill>
            <a:srgbClr val="FFFFFF">
              <a:alpha val="20000"/>
            </a:srgbClr>
          </a:solidFill>
          <a:ln>
            <a:solidFill>
              <a:schemeClr val="accent1">
                <a:lumMod val="40000"/>
                <a:lumOff val="60000"/>
                <a:alpha val="7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400"/>
          </a:p>
        </p:txBody>
      </p:sp>
      <p:sp>
        <p:nvSpPr>
          <p:cNvPr id="12" name="文本框 11"/>
          <p:cNvSpPr txBox="1"/>
          <p:nvPr>
            <p:custDataLst>
              <p:tags r:id="rId18"/>
            </p:custDataLst>
          </p:nvPr>
        </p:nvSpPr>
        <p:spPr>
          <a:xfrm>
            <a:off x="6717086" y="3280682"/>
            <a:ext cx="573150" cy="561244"/>
          </a:xfrm>
          <a:prstGeom prst="rect">
            <a:avLst/>
          </a:prstGeom>
          <a:noFill/>
        </p:spPr>
        <p:txBody>
          <a:bodyPr wrap="none" rtlCol="0" anchor="ctr" anchorCtr="0">
            <a:noAutofit/>
          </a:bodyPr>
          <a:p>
            <a:pPr algn="ctr"/>
            <a:r>
              <a:rPr lang="en-US" altLang="zh-CN" sz="4000" b="1" dirty="0">
                <a:solidFill>
                  <a:schemeClr val="accent1"/>
                </a:solidFill>
              </a:rPr>
              <a:t>05</a:t>
            </a:r>
            <a:endParaRPr lang="en-US" altLang="zh-CN" sz="4000" b="1" dirty="0">
              <a:solidFill>
                <a:schemeClr val="accent1"/>
              </a:solidFill>
            </a:endParaRPr>
          </a:p>
        </p:txBody>
      </p:sp>
      <p:sp>
        <p:nvSpPr>
          <p:cNvPr id="13" name="文本框 12"/>
          <p:cNvSpPr txBox="1"/>
          <p:nvPr>
            <p:custDataLst>
              <p:tags r:id="rId19"/>
            </p:custDataLst>
          </p:nvPr>
        </p:nvSpPr>
        <p:spPr>
          <a:xfrm>
            <a:off x="7679967" y="3171632"/>
            <a:ext cx="3428713"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证据展现</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custDataLst>
              <p:tags r:id="rId20"/>
            </p:custDataLst>
          </p:nvPr>
        </p:nvCxnSpPr>
        <p:spPr>
          <a:xfrm>
            <a:off x="7610638" y="3247668"/>
            <a:ext cx="0" cy="626190"/>
          </a:xfrm>
          <a:prstGeom prst="line">
            <a:avLst/>
          </a:prstGeom>
          <a:ln w="15875">
            <a:solidFill>
              <a:schemeClr val="accent1">
                <a:lumMod val="60000"/>
                <a:lumOff val="40000"/>
                <a:alpha val="50000"/>
              </a:schemeClr>
            </a:solidFill>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21"/>
            </p:custDataLst>
          </p:nvPr>
        </p:nvSpPr>
        <p:spPr>
          <a:xfrm>
            <a:off x="7679967" y="2162614"/>
            <a:ext cx="3429254" cy="658785"/>
          </a:xfrm>
          <a:prstGeom prst="rect">
            <a:avLst/>
          </a:prstGeom>
          <a:noFill/>
        </p:spPr>
        <p:txBody>
          <a:bodyPr wrap="square" rtlCol="0" anchor="ctr" anchorCtr="0">
            <a:no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获取</a:t>
            </a:r>
            <a:r>
              <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与分析</a:t>
            </a:r>
            <a:endParaRPr lang="zh-CN" altLang="en-US" sz="3200" b="1"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_3*l_h_f*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0.xml><?xml version="1.0" encoding="utf-8"?>
<p:tagLst xmlns:p="http://schemas.openxmlformats.org/presentationml/2006/main">
  <p:tag name="KSO_WM_DIAGRAM_VIRTUALLY_FRAME" val="{&quot;height&quot;:38.75,&quot;left&quot;:132.2307874015748,&quot;top&quot;:27.603858267716532,&quot;width&quot;:478.558031496063}"/>
</p:tagLst>
</file>

<file path=ppt/tags/tag10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0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6.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08.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9.xml><?xml version="1.0" encoding="utf-8"?>
<p:tagLst xmlns:p="http://schemas.openxmlformats.org/presentationml/2006/main">
  <p:tag name="COMMONDATA" val="eyJoZGlkIjoiZWYzNzYyNjc1NjhmMjU4MGQ1YjY0ZWE4Y2QwMWQyZjUifQ=="/>
  <p:tag name="KSO_WPP_MARK_KEY" val="6b9fba2e-96a2-47b0-9466-28f7bf4728d3"/>
</p:tagLst>
</file>

<file path=ppt/tags/tag1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_3*l_h_i*1_3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2.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xml><?xml version="1.0" encoding="utf-8"?>
<p:tagLst xmlns:p="http://schemas.openxmlformats.org/presentationml/2006/main">
  <p:tag name="KSO_WM_DIAGRAM_VIRTUALLY_FRAME" val="{&quot;height&quot;:38.75,&quot;left&quot;:132.2307874015748,&quot;top&quot;:27.603858267716532,&quot;width&quot;:478.558031496063}"/>
</p:tagLst>
</file>

<file path=ppt/tags/tag1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1.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7.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_3*l_h_i*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_3*l_h_i*1_3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1.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_3*l_h_f*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_3*l_h_i*1_3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3.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4.xml><?xml version="1.0" encoding="utf-8"?>
<p:tagLst xmlns:p="http://schemas.openxmlformats.org/presentationml/2006/main">
  <p:tag name="KSO_WM_DIAGRAM_VIRTUALLY_FRAME" val="{&quot;height&quot;:38.75,&quot;left&quot;:132.2307874015748,&quot;top&quot;:27.603858267716532,&quot;width&quot;:478.558031496063}"/>
</p:tagLst>
</file>

<file path=ppt/tags/tag3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3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0.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42.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3.xml><?xml version="1.0" encoding="utf-8"?>
<p:tagLst xmlns:p="http://schemas.openxmlformats.org/presentationml/2006/main">
  <p:tag name="KSO_WM_DIAGRAM_VIRTUALLY_FRAME" val="{&quot;height&quot;:364.3920382151184,&quot;left&quot;:21.7,&quot;top&quot;:96.25796178488159,&quot;width&quot;:909.95}"/>
</p:tagLst>
</file>

<file path=ppt/tags/tag44.xml><?xml version="1.0" encoding="utf-8"?>
<p:tagLst xmlns:p="http://schemas.openxmlformats.org/presentationml/2006/main">
  <p:tag name="KSO_WM_DIAGRAM_VIRTUALLY_FRAME" val="{&quot;height&quot;:364.3920382151184,&quot;left&quot;:21.7,&quot;top&quot;:96.25796178488159,&quot;width&quot;:909.95}"/>
</p:tagLst>
</file>

<file path=ppt/tags/tag45.xml><?xml version="1.0" encoding="utf-8"?>
<p:tagLst xmlns:p="http://schemas.openxmlformats.org/presentationml/2006/main">
  <p:tag name="KSO_WM_DIAGRAM_VIRTUALLY_FRAME" val="{&quot;height&quot;:364.3920382151184,&quot;left&quot;:21.7,&quot;top&quot;:96.25796178488159,&quot;width&quot;:909.95}"/>
</p:tagLst>
</file>

<file path=ppt/tags/tag4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4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1.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5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_3*l_h_i*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_3*l_h_i*1_3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5.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_3*l_h_f*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_3*l_h_i*1_3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57.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8.xml><?xml version="1.0" encoding="utf-8"?>
<p:tagLst xmlns:p="http://schemas.openxmlformats.org/presentationml/2006/main">
  <p:tag name="KSO_WM_DIAGRAM_VIRTUALLY_FRAME" val="{&quot;height&quot;:38.75,&quot;left&quot;:132.2307874015748,&quot;top&quot;:27.603858267716532,&quot;width&quot;:478.558031496063}"/>
</p:tagLst>
</file>

<file path=ppt/tags/tag5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6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4.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66.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2.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_3*l_h_i*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_3*l_h_i*1_3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6.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_3*l_h_f*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7.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_3*l_h_i*1_3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78.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9.xml><?xml version="1.0" encoding="utf-8"?>
<p:tagLst xmlns:p="http://schemas.openxmlformats.org/presentationml/2006/main">
  <p:tag name="KSO_WM_DIAGRAM_VIRTUALLY_FRAME" val="{&quot;height&quot;:38.75,&quot;left&quot;:132.2307874015748,&quot;top&quot;:27.603858267716532,&quot;width&quot;:478.558031496063}"/>
</p:tagLst>
</file>

<file path=ppt/tags/tag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_3*l_h_i*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83.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87.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_3*l_h_i*1_1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custom2_3*l_h_i*1_1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_3*l_h_i*1_3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0.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custom2_3*l_h_i*1_1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91.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_3*l_h_i*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2.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custom2_3*l_h_i*1_2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3.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custom2_3*l_h_i*1_2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95.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_3*l_h_i*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solid&quot;:{&quot;brightness&quot;:0,&quot;colorType&quot;:2,&quot;rgb&quot;:&quot;#ffffff&quot;,&quot;transparency&quot;:0.800000011920929},&quot;type&quot;:1},&quot;glow&quot;:{&quot;colorType&quot;:0},&quot;line&quot;:{&quot;solidLine&quot;:{&quot;brightness&quot;:0.6000000238418579,&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6.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custom2_3*l_h_i*1_3_2"/>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7.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_3*l_h_f*1_3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8.xml><?xml version="1.0" encoding="utf-8"?>
<p:tagLst xmlns:p="http://schemas.openxmlformats.org/presentationml/2006/main">
  <p:tag name="KSO_WM_DIAGRAM_VIRTUALLY_FRAME" val="{&quot;height&quot;:268.85129699707034,&quot;left&quot;:41.3,&quot;top&quot;:156.5,&quot;width&quot;:893.2}"/>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custom2_3*l_h_i*1_3_3"/>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COLOR_MATCH_VALUE" val="{&quot;shape&quot;:{&quot;fill&quot;:{&quot;type&quot;:0},&quot;glow&quot;:{&quot;colorType&quot;:0},&quot;line&quot;:{&quot;solidLine&quot;:{&quot;brightness&quot;:0.4000000059604645,&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99.xml><?xml version="1.0" encoding="utf-8"?>
<p:tagLst xmlns:p="http://schemas.openxmlformats.org/presentationml/2006/main">
  <p:tag name="KSO_WM_DIAGRAM_VIRTUALLY_FRAME" val="{&quot;height&quot;:268.85129699707034,&quot;left&quot;:41.3,&quot;top&quot;:156.5,&quot;width&quot;:893.2}"/>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_3*l_h_f*1_2_1"/>
  <p:tag name="KSO_WM_TEMPLATE_CATEGORY" val="custom"/>
  <p:tag name="KSO_WM_TEMPLATE_INDEX" val="2"/>
  <p:tag name="KSO_WM_UNIT_LAYERLEVEL" val="1_1_1"/>
  <p:tag name="KSO_WM_TAG_VERSION" val="3.0"/>
  <p:tag name="KSO_WM_DIAGRAM_VERSION" val="3"/>
  <p:tag name="KSO_WM_DIAGRAM_COLOR_TRICK" val="1"/>
  <p:tag name="KSO_WM_DIAGRAM_COLOR_TEXT_CAN_REMOVE" val="n"/>
  <p:tag name="KSO_WM_UNIT_PRESET_TEXT" val="单击添加目录项标题"/>
  <p:tag name="KSO_WM_UNIT_TEXT_FILL_FORE_SCHEMECOLOR_INDEX" val="1"/>
  <p:tag name="KSO_WM_UNIT_TEXT_FILL_TYPE" val="1"/>
  <p:tag name="KSO_WM_DIAGRAM_MAX_ITEMCNT" val="6"/>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2864</Words>
  <Application>WPS 演示</Application>
  <PresentationFormat>宽屏</PresentationFormat>
  <Paragraphs>324</Paragraphs>
  <Slides>24</Slides>
  <Notes>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24</vt:i4>
      </vt:variant>
    </vt:vector>
  </HeadingPairs>
  <TitlesOfParts>
    <vt:vector size="37" baseType="lpstr">
      <vt:lpstr>Arial</vt:lpstr>
      <vt:lpstr>宋体</vt:lpstr>
      <vt:lpstr>Wingdings</vt:lpstr>
      <vt:lpstr>微软雅黑</vt:lpstr>
      <vt:lpstr>Calibri</vt:lpstr>
      <vt:lpstr>Times New Roman</vt:lpstr>
      <vt:lpstr>黑体</vt:lpstr>
      <vt:lpstr>Arial Unicode MS</vt:lpstr>
      <vt:lpstr>Noto Sans SC</vt:lpstr>
      <vt:lpstr>Calibri Light</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zhanghong</dc:creator>
  <cp:lastModifiedBy>sun</cp:lastModifiedBy>
  <cp:revision>1077</cp:revision>
  <dcterms:created xsi:type="dcterms:W3CDTF">2023-05-13T04:43:00Z</dcterms:created>
  <dcterms:modified xsi:type="dcterms:W3CDTF">2025-06-20T16:51:14Z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9A5D028C3E664BF992C96B9AC3500C56_13</vt:lpwstr>
  </property>
  <property fmtid="{D5CDD505-2E9C-101B-9397-08002B2CF9AE}" pid="4" name="commondata">
    <vt:lpwstr>eyJoZGlkIjoiMTA3ZTIxNzg4YTg0Yjk1NmQ3ODk2NTU0OTRjODAwZWEifQ==</vt:lpwstr>
  </property>
</Properties>
</file>